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7"/>
  </p:notesMasterIdLst>
  <p:handoutMasterIdLst>
    <p:handoutMasterId r:id="rId28"/>
  </p:handoutMasterIdLst>
  <p:sldIdLst>
    <p:sldId id="256" r:id="rId2"/>
    <p:sldId id="257" r:id="rId3"/>
    <p:sldId id="281" r:id="rId4"/>
    <p:sldId id="258" r:id="rId5"/>
    <p:sldId id="279" r:id="rId6"/>
    <p:sldId id="259" r:id="rId7"/>
    <p:sldId id="260" r:id="rId8"/>
    <p:sldId id="262" r:id="rId9"/>
    <p:sldId id="282" r:id="rId10"/>
    <p:sldId id="265" r:id="rId11"/>
    <p:sldId id="269" r:id="rId12"/>
    <p:sldId id="263" r:id="rId13"/>
    <p:sldId id="261" r:id="rId14"/>
    <p:sldId id="273" r:id="rId15"/>
    <p:sldId id="270" r:id="rId16"/>
    <p:sldId id="274" r:id="rId17"/>
    <p:sldId id="275" r:id="rId18"/>
    <p:sldId id="278" r:id="rId19"/>
    <p:sldId id="277" r:id="rId20"/>
    <p:sldId id="276" r:id="rId21"/>
    <p:sldId id="266" r:id="rId22"/>
    <p:sldId id="267" r:id="rId23"/>
    <p:sldId id="283" r:id="rId24"/>
    <p:sldId id="271" r:id="rId25"/>
    <p:sldId id="272"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1B83E3-254B-4895-980F-6B1B7D115BF0}" type="datetimeFigureOut">
              <a:rPr lang="el-GR" smtClean="0"/>
              <a:t>6/9/2019</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DCA08F-F85A-494E-9267-C1EA6D40DA08}" type="slidenum">
              <a:rPr lang="el-GR" smtClean="0"/>
              <a:t>‹#›</a:t>
            </a:fld>
            <a:endParaRPr lang="el-GR"/>
          </a:p>
        </p:txBody>
      </p:sp>
    </p:spTree>
    <p:extLst>
      <p:ext uri="{BB962C8B-B14F-4D97-AF65-F5344CB8AC3E}">
        <p14:creationId xmlns:p14="http://schemas.microsoft.com/office/powerpoint/2010/main" val="18445367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65902-FD33-4EFD-BE3E-A9581CECDACE}" type="datetimeFigureOut">
              <a:rPr lang="el-GR" smtClean="0"/>
              <a:t>6/9/2019</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A29C1-735E-4A0C-9F19-9CBC746355B3}" type="slidenum">
              <a:rPr lang="el-GR" smtClean="0"/>
              <a:t>‹#›</a:t>
            </a:fld>
            <a:endParaRPr lang="el-GR"/>
          </a:p>
        </p:txBody>
      </p:sp>
    </p:spTree>
    <p:extLst>
      <p:ext uri="{BB962C8B-B14F-4D97-AF65-F5344CB8AC3E}">
        <p14:creationId xmlns:p14="http://schemas.microsoft.com/office/powerpoint/2010/main" val="36206037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8A29C1-735E-4A0C-9F19-9CBC746355B3}" type="slidenum">
              <a:rPr lang="el-GR" smtClean="0"/>
              <a:t>4</a:t>
            </a:fld>
            <a:endParaRPr lang="el-GR"/>
          </a:p>
        </p:txBody>
      </p:sp>
    </p:spTree>
    <p:extLst>
      <p:ext uri="{BB962C8B-B14F-4D97-AF65-F5344CB8AC3E}">
        <p14:creationId xmlns:p14="http://schemas.microsoft.com/office/powerpoint/2010/main" val="109498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8A29C1-735E-4A0C-9F19-9CBC746355B3}" type="slidenum">
              <a:rPr lang="el-GR" smtClean="0"/>
              <a:t>7</a:t>
            </a:fld>
            <a:endParaRPr lang="el-GR"/>
          </a:p>
        </p:txBody>
      </p:sp>
    </p:spTree>
    <p:extLst>
      <p:ext uri="{BB962C8B-B14F-4D97-AF65-F5344CB8AC3E}">
        <p14:creationId xmlns:p14="http://schemas.microsoft.com/office/powerpoint/2010/main" val="253375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8A29C1-735E-4A0C-9F19-9CBC746355B3}" type="slidenum">
              <a:rPr lang="el-GR" smtClean="0"/>
              <a:t>8</a:t>
            </a:fld>
            <a:endParaRPr lang="el-GR"/>
          </a:p>
        </p:txBody>
      </p:sp>
    </p:spTree>
    <p:extLst>
      <p:ext uri="{BB962C8B-B14F-4D97-AF65-F5344CB8AC3E}">
        <p14:creationId xmlns:p14="http://schemas.microsoft.com/office/powerpoint/2010/main" val="348928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8A29C1-735E-4A0C-9F19-9CBC746355B3}" type="slidenum">
              <a:rPr lang="el-GR" smtClean="0"/>
              <a:t>15</a:t>
            </a:fld>
            <a:endParaRPr lang="el-GR"/>
          </a:p>
        </p:txBody>
      </p:sp>
    </p:spTree>
    <p:extLst>
      <p:ext uri="{BB962C8B-B14F-4D97-AF65-F5344CB8AC3E}">
        <p14:creationId xmlns:p14="http://schemas.microsoft.com/office/powerpoint/2010/main" val="380672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b="1">
              <a:latin typeface="Arial" panose="020B0604020202020204" pitchFamily="34" charset="0"/>
            </a:endParaRPr>
          </a:p>
        </p:txBody>
      </p:sp>
      <p:sp>
        <p:nvSpPr>
          <p:cNvPr id="471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DDFCA7-08CB-4FCE-B3D0-90EBF006986B}" type="slidenum">
              <a:rPr lang="en-GB" altLang="en-US">
                <a:latin typeface="Calibri" panose="020F0502020204030204" pitchFamily="34" charset="0"/>
              </a:rPr>
              <a:pPr eaLnBrk="1" hangingPunct="1"/>
              <a:t>24</a:t>
            </a:fld>
            <a:endParaRPr lang="en-GB" altLang="en-US">
              <a:latin typeface="Calibri" panose="020F0502020204030204" pitchFamily="34" charset="0"/>
            </a:endParaRPr>
          </a:p>
        </p:txBody>
      </p:sp>
    </p:spTree>
    <p:extLst>
      <p:ext uri="{BB962C8B-B14F-4D97-AF65-F5344CB8AC3E}">
        <p14:creationId xmlns:p14="http://schemas.microsoft.com/office/powerpoint/2010/main" val="352183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518A29C1-735E-4A0C-9F19-9CBC746355B3}" type="slidenum">
              <a:rPr lang="el-GR" smtClean="0"/>
              <a:t>25</a:t>
            </a:fld>
            <a:endParaRPr lang="el-GR"/>
          </a:p>
        </p:txBody>
      </p:sp>
    </p:spTree>
    <p:extLst>
      <p:ext uri="{BB962C8B-B14F-4D97-AF65-F5344CB8AC3E}">
        <p14:creationId xmlns:p14="http://schemas.microsoft.com/office/powerpoint/2010/main" val="421692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241600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42931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FA5E7D-21F4-4233-825C-3C8970F47D6C}"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283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99053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A5E7D-21F4-4233-825C-3C8970F47D6C}"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6317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37683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2378232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254090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93D67A4-6DBD-4727-B8D6-615425BE57C6}" type="slidenum">
              <a:rPr lang="en-US"/>
              <a:pPr/>
              <a:t>‹#›</a:t>
            </a:fld>
            <a:endParaRPr lang="en-US"/>
          </a:p>
        </p:txBody>
      </p:sp>
    </p:spTree>
    <p:extLst>
      <p:ext uri="{BB962C8B-B14F-4D97-AF65-F5344CB8AC3E}">
        <p14:creationId xmlns:p14="http://schemas.microsoft.com/office/powerpoint/2010/main" val="135490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24941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360046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16540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3707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122203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160004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1954258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FA5E7D-21F4-4233-825C-3C8970F47D6C}" type="slidenum">
              <a:rPr lang="el-GR" smtClean="0"/>
              <a:t>‹#›</a:t>
            </a:fld>
            <a:endParaRPr lang="el-GR"/>
          </a:p>
        </p:txBody>
      </p:sp>
    </p:spTree>
    <p:extLst>
      <p:ext uri="{BB962C8B-B14F-4D97-AF65-F5344CB8AC3E}">
        <p14:creationId xmlns:p14="http://schemas.microsoft.com/office/powerpoint/2010/main" val="214075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FA5E7D-21F4-4233-825C-3C8970F47D6C}" type="slidenum">
              <a:rPr lang="el-GR" smtClean="0"/>
              <a:t>‹#›</a:t>
            </a:fld>
            <a:endParaRPr lang="el-GR"/>
          </a:p>
        </p:txBody>
      </p:sp>
    </p:spTree>
    <p:extLst>
      <p:ext uri="{BB962C8B-B14F-4D97-AF65-F5344CB8AC3E}">
        <p14:creationId xmlns:p14="http://schemas.microsoft.com/office/powerpoint/2010/main" val="7140645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sldNum="0" hdr="0" ftr="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1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Αποτέλεσμα εικόνας για 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62634" y="1361350"/>
            <a:ext cx="9607117" cy="954107"/>
          </a:xfrm>
          <a:prstGeom prst="rect">
            <a:avLst/>
          </a:prstGeom>
          <a:noFill/>
        </p:spPr>
        <p:txBody>
          <a:bodyPr wrap="none" lIns="91440" tIns="45720" rIns="91440" bIns="45720">
            <a:spAutoFit/>
          </a:bodyPr>
          <a:lstStyle/>
          <a:p>
            <a:pPr algn="ctr"/>
            <a:r>
              <a:rPr lang="el-G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el-GR" sz="28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Φωτοβολταϊκά</a:t>
            </a:r>
            <a:r>
              <a:rPr lang="el-G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el-GR" sz="28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φωτοδιάσπαση</a:t>
            </a:r>
            <a:r>
              <a:rPr lang="el-G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endPar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r>
              <a:rPr lang="el-G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νερού-</a:t>
            </a:r>
            <a:r>
              <a:rPr lang="el-GR" sz="28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φωτοκαταλυτικός</a:t>
            </a:r>
            <a:r>
              <a:rPr lang="el-G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καθαρισμός αέρα και νερού</a:t>
            </a:r>
            <a:r>
              <a:rPr lang="en-U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l-G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11" name="Object 3"/>
          <p:cNvGraphicFramePr>
            <a:graphicFrameLocks noChangeAspect="1"/>
          </p:cNvGraphicFramePr>
          <p:nvPr>
            <p:extLst>
              <p:ext uri="{D42A27DB-BD31-4B8C-83A1-F6EECF244321}">
                <p14:modId xmlns:p14="http://schemas.microsoft.com/office/powerpoint/2010/main" val="3334137796"/>
              </p:ext>
            </p:extLst>
          </p:nvPr>
        </p:nvGraphicFramePr>
        <p:xfrm>
          <a:off x="1842623" y="5598943"/>
          <a:ext cx="989013" cy="1071563"/>
        </p:xfrm>
        <a:graphic>
          <a:graphicData uri="http://schemas.openxmlformats.org/presentationml/2006/ole">
            <mc:AlternateContent xmlns:mc="http://schemas.openxmlformats.org/markup-compatibility/2006">
              <mc:Choice xmlns:v="urn:schemas-microsoft-com:vml" Requires="v">
                <p:oleObj spid="_x0000_s3095" name="Bitmap Image" r:id="rId4" imgW="1142857" imgH="1238423" progId="Paint.Picture">
                  <p:embed/>
                </p:oleObj>
              </mc:Choice>
              <mc:Fallback>
                <p:oleObj name="Bitmap Image" r:id="rId4" imgW="1142857" imgH="1238423"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623" y="5598943"/>
                        <a:ext cx="98901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p:nvPr/>
        </p:nvSpPr>
        <p:spPr>
          <a:xfrm>
            <a:off x="1738195" y="5411450"/>
            <a:ext cx="8266408" cy="1446550"/>
          </a:xfrm>
          <a:prstGeom prst="rect">
            <a:avLst/>
          </a:prstGeom>
        </p:spPr>
        <p:txBody>
          <a:bodyPr wrap="square">
            <a:spAutoFit/>
            <a:scene3d>
              <a:camera prst="orthographicFront"/>
              <a:lightRig rig="threePt" dir="t"/>
            </a:scene3d>
            <a:sp3d extrusionH="57150" prstMaterial="dkEdge">
              <a:bevelT w="38100" h="38100"/>
              <a:extrusionClr>
                <a:schemeClr val="tx1">
                  <a:lumMod val="50000"/>
                  <a:lumOff val="50000"/>
                </a:schemeClr>
              </a:extrusionClr>
            </a:sp3d>
          </a:bodyPr>
          <a:lstStyle/>
          <a:p>
            <a:pPr algn="ctr">
              <a:defRPr/>
            </a:pPr>
            <a:r>
              <a:rPr lang="el-GR" sz="2800" b="1" i="1" dirty="0">
                <a:ln w="12700">
                  <a:solidFill>
                    <a:schemeClr val="accent3">
                      <a:lumMod val="75000"/>
                    </a:schemeClr>
                  </a:solidFill>
                  <a:prstDash val="solid"/>
                </a:ln>
                <a:effectLst>
                  <a:outerShdw blurRad="41275" dist="20320" dir="1800000" algn="tl" rotWithShape="0">
                    <a:srgbClr val="000000">
                      <a:alpha val="40000"/>
                    </a:srgbClr>
                  </a:outerShdw>
                </a:effectLst>
              </a:rPr>
              <a:t>Δρ</a:t>
            </a:r>
            <a:r>
              <a:rPr lang="en-US" sz="2800" b="1" i="1" dirty="0">
                <a:ln w="12700">
                  <a:solidFill>
                    <a:schemeClr val="accent3">
                      <a:lumMod val="75000"/>
                    </a:schemeClr>
                  </a:solidFill>
                  <a:prstDash val="solid"/>
                </a:ln>
                <a:effectLst>
                  <a:outerShdw blurRad="41275" dist="20320" dir="1800000" algn="tl" rotWithShape="0">
                    <a:srgbClr val="000000">
                      <a:alpha val="40000"/>
                    </a:srgbClr>
                  </a:outerShdw>
                </a:effectLst>
              </a:rPr>
              <a:t>  </a:t>
            </a:r>
            <a:r>
              <a:rPr lang="el-GR" sz="2800" b="1" i="1" dirty="0">
                <a:ln w="12700">
                  <a:solidFill>
                    <a:schemeClr val="accent3">
                      <a:lumMod val="75000"/>
                    </a:schemeClr>
                  </a:solidFill>
                  <a:prstDash val="solid"/>
                </a:ln>
                <a:effectLst>
                  <a:outerShdw blurRad="41275" dist="20320" dir="1800000" algn="tl" rotWithShape="0">
                    <a:srgbClr val="000000">
                      <a:alpha val="40000"/>
                    </a:srgbClr>
                  </a:outerShdw>
                </a:effectLst>
              </a:rPr>
              <a:t>Γ.</a:t>
            </a:r>
            <a:r>
              <a:rPr lang="en-US" sz="2800" b="1" i="1" dirty="0">
                <a:ln w="12700">
                  <a:solidFill>
                    <a:schemeClr val="accent3">
                      <a:lumMod val="75000"/>
                    </a:schemeClr>
                  </a:solidFill>
                  <a:prstDash val="solid"/>
                </a:ln>
                <a:effectLst>
                  <a:outerShdw blurRad="41275" dist="20320" dir="1800000" algn="tl" rotWithShape="0">
                    <a:srgbClr val="000000">
                      <a:alpha val="40000"/>
                    </a:srgbClr>
                  </a:outerShdw>
                </a:effectLst>
              </a:rPr>
              <a:t> </a:t>
            </a:r>
            <a:r>
              <a:rPr lang="el-GR" sz="2800" b="1" i="1" dirty="0">
                <a:ln w="12700">
                  <a:solidFill>
                    <a:schemeClr val="accent3">
                      <a:lumMod val="75000"/>
                    </a:schemeClr>
                  </a:solidFill>
                  <a:prstDash val="solid"/>
                </a:ln>
                <a:effectLst>
                  <a:outerShdw blurRad="41275" dist="20320" dir="1800000" algn="tl" rotWithShape="0">
                    <a:srgbClr val="000000">
                      <a:alpha val="40000"/>
                    </a:srgbClr>
                  </a:outerShdw>
                </a:effectLst>
              </a:rPr>
              <a:t>Μούσδης</a:t>
            </a:r>
            <a:r>
              <a:rPr lang="el-GR" sz="2800" b="1" i="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rPr>
              <a:t>,</a:t>
            </a:r>
          </a:p>
          <a:p>
            <a:pPr algn="ctr">
              <a:defRPr/>
            </a:pPr>
            <a:r>
              <a:rPr lang="el-GR" sz="2000" b="1" i="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rPr>
              <a:t>Διευθυντής </a:t>
            </a:r>
            <a:r>
              <a:rPr lang="en-US" sz="2000" b="1" i="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rPr>
              <a:t> </a:t>
            </a:r>
            <a:r>
              <a:rPr lang="el-GR" sz="2000" b="1" i="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rPr>
              <a:t>Ερευνών,</a:t>
            </a:r>
          </a:p>
          <a:p>
            <a:pPr algn="ctr">
              <a:defRPr/>
            </a:pPr>
            <a:r>
              <a:rPr lang="el-GR" sz="2000" b="1" i="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rPr>
              <a:t> Ινστιτούτου Θεωρητικής και φυσικής Χημείας </a:t>
            </a:r>
          </a:p>
          <a:p>
            <a:pPr algn="ctr">
              <a:defRPr/>
            </a:pPr>
            <a:r>
              <a:rPr lang="el-GR" sz="2000" b="1" i="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rPr>
              <a:t>Του Εθνικού Ιδρύματος Ερευνών</a:t>
            </a:r>
            <a:endParaRPr lang="en-US" sz="2000" b="1" dirty="0">
              <a:ln w="12700">
                <a:solidFill>
                  <a:schemeClr val="accent3">
                    <a:lumMod val="75000"/>
                  </a:schemeClr>
                </a:solidFill>
                <a:prstDash val="solid"/>
              </a:ln>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a:outerShdw blurRad="41275" dist="20320" dir="1800000" algn="tl" rotWithShape="0">
                  <a:srgbClr val="000000">
                    <a:alpha val="40000"/>
                  </a:srgbClr>
                </a:outerShdw>
              </a:effectLst>
            </a:endParaRPr>
          </a:p>
        </p:txBody>
      </p:sp>
      <p:sp>
        <p:nvSpPr>
          <p:cNvPr id="15" name="Rectangle 14"/>
          <p:cNvSpPr/>
          <p:nvPr/>
        </p:nvSpPr>
        <p:spPr>
          <a:xfrm>
            <a:off x="882108" y="653464"/>
            <a:ext cx="10168168" cy="707886"/>
          </a:xfrm>
          <a:prstGeom prst="rect">
            <a:avLst/>
          </a:prstGeom>
          <a:noFill/>
        </p:spPr>
        <p:txBody>
          <a:bodyPr wrap="none" lIns="91440" tIns="45720" rIns="91440" bIns="45720">
            <a:spAutoFit/>
            <a:scene3d>
              <a:camera prst="orthographicFront"/>
              <a:lightRig rig="threePt" dir="t"/>
            </a:scene3d>
            <a:sp3d extrusionH="57150">
              <a:bevelT w="82550" h="38100" prst="coolSlant"/>
            </a:sp3d>
          </a:bodyPr>
          <a:lstStyle/>
          <a:p>
            <a:pPr algn="ctr"/>
            <a:r>
              <a:rPr lang="el-GR" sz="4000" b="1" cap="none" spc="0" dirty="0">
                <a:ln w="31550" cmpd="sng">
                  <a:gradFill>
                    <a:gsLst>
                      <a:gs pos="0">
                        <a:srgbClr val="FFF200"/>
                      </a:gs>
                      <a:gs pos="45000">
                        <a:srgbClr val="FF7A00"/>
                      </a:gs>
                      <a:gs pos="70000">
                        <a:srgbClr val="FF0300"/>
                      </a:gs>
                      <a:gs pos="100000">
                        <a:srgbClr val="4D0808"/>
                      </a:gs>
                    </a:gsLst>
                    <a:lin ang="5400000" scaled="0"/>
                  </a:gradFill>
                  <a:prstDash val="solid"/>
                </a:ln>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a:glow rad="228600">
                    <a:srgbClr val="FFFF00">
                      <a:alpha val="40000"/>
                    </a:srgbClr>
                  </a:glow>
                  <a:outerShdw blurRad="50800" dist="40000" dir="5400000" algn="tl" rotWithShape="0">
                    <a:srgbClr val="000000">
                      <a:shade val="5000"/>
                      <a:satMod val="120000"/>
                      <a:alpha val="33000"/>
                    </a:srgbClr>
                  </a:outerShdw>
                  <a:reflection stA="0" endPos="81000" dist="50800" dir="5400000" sy="-100000" algn="bl" rotWithShape="0"/>
                </a:effectLst>
              </a:rPr>
              <a:t>Ήλιος πηγή ενέργειας και καθαριότητας</a:t>
            </a:r>
            <a:r>
              <a:rPr lang="el-GR"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glow rad="139700">
                    <a:schemeClr val="accent5">
                      <a:satMod val="175000"/>
                      <a:alpha val="40000"/>
                    </a:schemeClr>
                  </a:glow>
                  <a:outerShdw blurRad="50800" dist="40000" dir="5400000" algn="tl" rotWithShape="0">
                    <a:srgbClr val="000000">
                      <a:shade val="5000"/>
                      <a:satMod val="120000"/>
                      <a:alpha val="33000"/>
                    </a:srgbClr>
                  </a:outerShdw>
                </a:effectLst>
              </a:rPr>
              <a:t> </a:t>
            </a:r>
          </a:p>
        </p:txBody>
      </p:sp>
    </p:spTree>
    <p:extLst>
      <p:ext uri="{BB962C8B-B14F-4D97-AF65-F5344CB8AC3E}">
        <p14:creationId xmlns:p14="http://schemas.microsoft.com/office/powerpoint/2010/main" val="3360705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77514" y="250418"/>
            <a:ext cx="8135560"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Ηλιακή σε Θερμική σε Ηλεκτρική</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1053" name="Picture 29"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50" y="1587692"/>
            <a:ext cx="5813948" cy="3727258"/>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www.brightsourceenergy.com/stuff/contentmgr/files/0/4615aee824c41e338d432ba4e0dc4d2a/folder/_resized/30_630_407_i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98" y="2660745"/>
            <a:ext cx="5159375" cy="3333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76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endParaRPr lang="en-US" dirty="0"/>
          </a:p>
        </p:txBody>
      </p:sp>
      <p:pic>
        <p:nvPicPr>
          <p:cNvPr id="8194" name="Picture 2" descr="Parabolic Trough Col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7" y="787046"/>
            <a:ext cx="4856257" cy="41997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rabolic tr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706461"/>
            <a:ext cx="1409700" cy="11525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abengoasolar.com/export/sites/abengoasolar/resources/images/ecija_operacion_DC_217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857" y="3807708"/>
            <a:ext cx="4115642" cy="28809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03547" y="5248183"/>
            <a:ext cx="4394152" cy="1200329"/>
          </a:xfrm>
          <a:prstGeom prst="rect">
            <a:avLst/>
          </a:prstGeom>
        </p:spPr>
        <p:txBody>
          <a:bodyPr wrap="none">
            <a:spAutoFit/>
          </a:bodyPr>
          <a:lstStyle/>
          <a:p>
            <a:r>
              <a:rPr lang="en-US" dirty="0"/>
              <a:t> </a:t>
            </a:r>
            <a:r>
              <a:rPr lang="en-US" dirty="0" err="1"/>
              <a:t>Ecija</a:t>
            </a:r>
            <a:r>
              <a:rPr lang="en-US" dirty="0"/>
              <a:t>, Seville, Spain</a:t>
            </a:r>
            <a:endParaRPr lang="el-GR" dirty="0"/>
          </a:p>
          <a:p>
            <a:r>
              <a:rPr lang="en-US" dirty="0"/>
              <a:t>50 MW plants </a:t>
            </a:r>
            <a:r>
              <a:rPr lang="el-GR" dirty="0"/>
              <a:t>/</a:t>
            </a:r>
            <a:r>
              <a:rPr lang="en-US" dirty="0"/>
              <a:t>per plan </a:t>
            </a:r>
            <a:endParaRPr lang="el-GR" dirty="0"/>
          </a:p>
          <a:p>
            <a:r>
              <a:rPr lang="en-US" dirty="0"/>
              <a:t> 275 acres each </a:t>
            </a:r>
            <a:endParaRPr lang="el-GR" dirty="0"/>
          </a:p>
          <a:p>
            <a:r>
              <a:rPr lang="en-US" b="1" dirty="0"/>
              <a:t>Households supplied</a:t>
            </a:r>
            <a:r>
              <a:rPr lang="en-US" dirty="0"/>
              <a:t>: 26,000 per plan</a:t>
            </a:r>
            <a:endParaRPr lang="el-GR" dirty="0"/>
          </a:p>
        </p:txBody>
      </p:sp>
      <p:sp>
        <p:nvSpPr>
          <p:cNvPr id="11" name="Rectangle 10"/>
          <p:cNvSpPr/>
          <p:nvPr/>
        </p:nvSpPr>
        <p:spPr>
          <a:xfrm>
            <a:off x="1977514" y="250418"/>
            <a:ext cx="8135560"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Ηλιακή σε Θερμική σε Ηλεκτρική</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8200" name="Picture 8" descr="https://www.mtholyoke.edu/~wang30y/csp/images/Solar-Trough-Grid-Applicat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1649" y="1300162"/>
            <a:ext cx="4006850" cy="250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9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2.bp.blogspot.com/-uyfvNKsq2GA/WZ7opVDtn0I/AAAAAAAA-SU/NbKrIze4T34HwKZR_dsxal2PAiG-LORNQCLcBGAs/s640/170824_Char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270" y="1676400"/>
            <a:ext cx="7308980" cy="44767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758564" y="412343"/>
            <a:ext cx="6399509" cy="707886"/>
          </a:xfrm>
          <a:prstGeom prst="rect">
            <a:avLst/>
          </a:prstGeom>
        </p:spPr>
        <p:txBody>
          <a:bodyPr wrap="none">
            <a:spAutoFit/>
          </a:bodyPr>
          <a:lstStyle/>
          <a:p>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Φωτοβολαταική</a:t>
            </a: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 Ενέργεια</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54739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Σχετική εικό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509" y="1428751"/>
            <a:ext cx="8711565" cy="51063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20489" y="459968"/>
            <a:ext cx="5737468" cy="707886"/>
          </a:xfrm>
          <a:prstGeom prst="rect">
            <a:avLst/>
          </a:prstGeom>
        </p:spPr>
        <p:txBody>
          <a:bodyPr wrap="none">
            <a:spAutoFit/>
          </a:bodyPr>
          <a:lstStyle/>
          <a:p>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Ειδη</a:t>
            </a: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 </a:t>
            </a:r>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Φωτοβολαταικών</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1603991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l-GR"/>
          </a:p>
        </p:txBody>
      </p:sp>
      <p:sp>
        <p:nvSpPr>
          <p:cNvPr id="5" name="Rectangle 4"/>
          <p:cNvSpPr/>
          <p:nvPr/>
        </p:nvSpPr>
        <p:spPr>
          <a:xfrm>
            <a:off x="1977514" y="250418"/>
            <a:ext cx="9164688" cy="1323439"/>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Απολυμαντική – Καθαριστική Δράση</a:t>
            </a:r>
          </a:p>
          <a:p>
            <a:pPr algn="ct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Ηλιακής Ακτινοβολίας</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6" name="TextBox 5"/>
          <p:cNvSpPr txBox="1"/>
          <p:nvPr/>
        </p:nvSpPr>
        <p:spPr>
          <a:xfrm>
            <a:off x="1581150" y="2238375"/>
            <a:ext cx="9401175" cy="923330"/>
          </a:xfrm>
          <a:prstGeom prst="rect">
            <a:avLst/>
          </a:prstGeom>
          <a:noFill/>
        </p:spPr>
        <p:txBody>
          <a:bodyPr wrap="square" rtlCol="0">
            <a:spAutoFit/>
          </a:bodyPr>
          <a:lstStyle/>
          <a:p>
            <a:r>
              <a:rPr lang="el-GR" dirty="0"/>
              <a:t>Η ηλιακή ακτινοβολία και ιδίως η </a:t>
            </a:r>
            <a:r>
              <a:rPr lang="en-US" dirty="0"/>
              <a:t>UV </a:t>
            </a:r>
            <a:r>
              <a:rPr lang="el-GR" dirty="0"/>
              <a:t>σκοτώνει τα μικρόβια και βοηθά στην διάσπαση των οργανικών ενώσεων , καθαρίζοντας έτσι την ατμόσφαιρα, την επιφάνεια της γης και την θάλασσα (επιφανειακά).</a:t>
            </a:r>
          </a:p>
        </p:txBody>
      </p:sp>
      <p:sp>
        <p:nvSpPr>
          <p:cNvPr id="7" name="TextBox 6"/>
          <p:cNvSpPr txBox="1"/>
          <p:nvPr/>
        </p:nvSpPr>
        <p:spPr>
          <a:xfrm>
            <a:off x="1504950" y="3743325"/>
            <a:ext cx="9401175" cy="923330"/>
          </a:xfrm>
          <a:prstGeom prst="rect">
            <a:avLst/>
          </a:prstGeom>
          <a:noFill/>
        </p:spPr>
        <p:txBody>
          <a:bodyPr wrap="square" rtlCol="0">
            <a:spAutoFit/>
          </a:bodyPr>
          <a:lstStyle/>
          <a:p>
            <a:r>
              <a:rPr lang="el-GR" dirty="0"/>
              <a:t>Την δυνατότητα της ηλιακής ακτινοβολίας να απολυμαίνει και να διασπά τις οργανικές ενώσεις μπορούμε να την ενισχύσουμε με </a:t>
            </a:r>
            <a:r>
              <a:rPr lang="el-GR" dirty="0" err="1"/>
              <a:t>φωτοκαταλύτες</a:t>
            </a:r>
            <a:r>
              <a:rPr lang="el-GR" dirty="0"/>
              <a:t> για να καθαρίσουμε το νερό.</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4" y="4591050"/>
            <a:ext cx="3648075" cy="20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566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afe water is essential for human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344645"/>
            <a:ext cx="353800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 Mauritanian girl shows a sample of  contaminated water from her village’s only source of wa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869" y="2478120"/>
            <a:ext cx="2689006" cy="41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977514" y="250418"/>
            <a:ext cx="6444393"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Ανάγκες σε πόσιμο νερό </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3" name="TextBox 2"/>
          <p:cNvSpPr txBox="1"/>
          <p:nvPr/>
        </p:nvSpPr>
        <p:spPr>
          <a:xfrm>
            <a:off x="4410075" y="1495335"/>
            <a:ext cx="4976812" cy="923330"/>
          </a:xfrm>
          <a:prstGeom prst="rect">
            <a:avLst/>
          </a:prstGeom>
          <a:noFill/>
        </p:spPr>
        <p:txBody>
          <a:bodyPr wrap="square" rtlCol="0">
            <a:spAutoFit/>
          </a:bodyPr>
          <a:lstStyle/>
          <a:p>
            <a:r>
              <a:rPr lang="el-GR" b="1" dirty="0"/>
              <a:t>Κάθε άνθρωπος χρειάζεται 20-50 </a:t>
            </a:r>
            <a:r>
              <a:rPr lang="en-US" b="1" dirty="0" err="1"/>
              <a:t>lt</a:t>
            </a:r>
            <a:r>
              <a:rPr lang="el-GR" b="1" dirty="0"/>
              <a:t> νερό καθημερινά για να πιεί ετοιμάσει το φαγητό του και για την προσωπική υγιεινή του</a:t>
            </a:r>
          </a:p>
        </p:txBody>
      </p:sp>
      <p:sp>
        <p:nvSpPr>
          <p:cNvPr id="12" name="TextBox 11"/>
          <p:cNvSpPr txBox="1"/>
          <p:nvPr/>
        </p:nvSpPr>
        <p:spPr>
          <a:xfrm>
            <a:off x="761999" y="4228147"/>
            <a:ext cx="6829425" cy="1754326"/>
          </a:xfrm>
          <a:prstGeom prst="rect">
            <a:avLst/>
          </a:prstGeom>
          <a:noFill/>
        </p:spPr>
        <p:txBody>
          <a:bodyPr wrap="square" rtlCol="0">
            <a:spAutoFit/>
          </a:bodyPr>
          <a:lstStyle/>
          <a:p>
            <a:r>
              <a:rPr lang="el-GR" b="1" dirty="0"/>
              <a:t>1,2 δισεκατομμύρια άνθρωποι δεν έχουν πρόσβαση σε καθαρό νερό</a:t>
            </a:r>
          </a:p>
          <a:p>
            <a:r>
              <a:rPr lang="el-GR" b="1" dirty="0"/>
              <a:t>Εκατομμύρια άνθρωποι πεθαίνουν κάθε χρόνο από αρρώστιες που  έχουν σχέση με χρήση μη καθαρού νερού (π.χ. χολέρα, δυσεντερία</a:t>
            </a:r>
          </a:p>
          <a:p>
            <a:r>
              <a:rPr lang="el-GR" b="1" dirty="0"/>
              <a:t>Ανάμεσα τους 4000 παιδιά πεθαίνουν κάθε μέρα  </a:t>
            </a:r>
          </a:p>
        </p:txBody>
      </p:sp>
    </p:spTree>
    <p:extLst>
      <p:ext uri="{BB962C8B-B14F-4D97-AF65-F5344CB8AC3E}">
        <p14:creationId xmlns:p14="http://schemas.microsoft.com/office/powerpoint/2010/main" val="377246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595424" y="1361380"/>
            <a:ext cx="110578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l-GR" altLang="el-GR" dirty="0"/>
              <a:t>Η πλειονότητα των ρύπων προέρχεται από ανθρώπινες δραστηριότητες και περιλαμβάνει μικρόβια και οργανικές ύλες. Υπάρχουν και κάποιες φυσικές αιτίες μόλυνσης των νερών. Οι μολυντές μπορεί να είναι αστικά απόβλητα, φυτοφάρμακα, ζιζανιοκτόνα, εντομοκτόνα, λιπάσματα, βιομηχανικά απόβλητα, πετρελαιοειδή, </a:t>
            </a:r>
            <a:r>
              <a:rPr lang="el-GR" altLang="el-GR" dirty="0" err="1"/>
              <a:t>κ.λ.π</a:t>
            </a:r>
            <a:r>
              <a:rPr lang="el-GR" altLang="el-GR" dirty="0"/>
              <a:t>. Κάποια από αυτά είναι διαλυτά κάποια αδιάλυτα.</a:t>
            </a:r>
          </a:p>
          <a:p>
            <a:pPr algn="just" eaLnBrk="1" hangingPunct="1"/>
            <a:endParaRPr lang="el-GR" altLang="el-GR" dirty="0"/>
          </a:p>
          <a:p>
            <a:pPr algn="just" eaLnBrk="1" hangingPunct="1"/>
            <a:r>
              <a:rPr lang="el-GR" altLang="el-GR" dirty="0"/>
              <a:t>Στις αναπτυσσόμενες χώρες το 70% των βιομηχανικών αποβλήτων </a:t>
            </a:r>
          </a:p>
          <a:p>
            <a:pPr algn="just" eaLnBrk="1" hangingPunct="1"/>
            <a:r>
              <a:rPr lang="el-GR" altLang="el-GR" dirty="0"/>
              <a:t>απορρίπτονται στο περιβάλλον χωρίς καμία επεξεργασία μολύνοντας </a:t>
            </a:r>
          </a:p>
          <a:p>
            <a:pPr algn="just" eaLnBrk="1" hangingPunct="1"/>
            <a:r>
              <a:rPr lang="el-GR" altLang="el-GR" dirty="0"/>
              <a:t>τεράστιες ποσότητες νερού.</a:t>
            </a:r>
          </a:p>
          <a:p>
            <a:pPr algn="just" eaLnBrk="1" hangingPunct="1"/>
            <a:r>
              <a:rPr lang="el-GR" altLang="el-GR" dirty="0"/>
              <a:t>Ακόμα και στις ανεπτυγμένες πόλεις υπάρχουν προβλήματα μόλυνσης των </a:t>
            </a:r>
          </a:p>
          <a:p>
            <a:pPr algn="just" eaLnBrk="1" hangingPunct="1"/>
            <a:r>
              <a:rPr lang="el-GR" altLang="el-GR" dirty="0"/>
              <a:t>νερών είτε από </a:t>
            </a:r>
            <a:r>
              <a:rPr lang="el-GR" altLang="el-GR" dirty="0" err="1"/>
              <a:t>παραπροιόντα</a:t>
            </a:r>
            <a:r>
              <a:rPr lang="el-GR" altLang="el-GR" dirty="0"/>
              <a:t> της απολύμανσης του νερού  </a:t>
            </a:r>
          </a:p>
          <a:p>
            <a:pPr algn="just" eaLnBrk="1" hangingPunct="1"/>
            <a:r>
              <a:rPr lang="el-GR" altLang="el-GR" dirty="0"/>
              <a:t>(π.χ. </a:t>
            </a:r>
            <a:r>
              <a:rPr lang="el-GR" dirty="0" err="1"/>
              <a:t>οργανοχλωρ</a:t>
            </a:r>
            <a:r>
              <a:rPr lang="en-US" dirty="0"/>
              <a:t>o</a:t>
            </a:r>
            <a:r>
              <a:rPr lang="el-GR" dirty="0"/>
              <a:t>παράγωγα) είτε ουσίες σε μικρές συγκεντρώσεις αλλά </a:t>
            </a:r>
          </a:p>
          <a:p>
            <a:pPr algn="just" eaLnBrk="1" hangingPunct="1"/>
            <a:r>
              <a:rPr lang="el-GR" altLang="el-GR" dirty="0"/>
              <a:t>με καταλυτική δράση στον οργανισμό.</a:t>
            </a:r>
            <a:endParaRPr lang="en-US" altLang="el-GR" dirty="0"/>
          </a:p>
        </p:txBody>
      </p:sp>
      <p:pic>
        <p:nvPicPr>
          <p:cNvPr id="7" name="Picture 2" descr="Αποτέλεσμα εικόνας για organic pollutants of w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3646" y="2673587"/>
            <a:ext cx="2819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735888" y="277552"/>
            <a:ext cx="6567824"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Μόλυνση πόσιμου νερού</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11" name="TextBox 10"/>
          <p:cNvSpPr txBox="1"/>
          <p:nvPr/>
        </p:nvSpPr>
        <p:spPr>
          <a:xfrm>
            <a:off x="595424" y="5079094"/>
            <a:ext cx="8763000" cy="1323439"/>
          </a:xfrm>
          <a:prstGeom prst="rect">
            <a:avLst/>
          </a:prstGeom>
          <a:solidFill>
            <a:schemeClr val="accent6">
              <a:lumMod val="40000"/>
              <a:lumOff val="60000"/>
            </a:schemeClr>
          </a:solidFill>
          <a:ln w="25400" cap="sq" cmpd="dbl">
            <a:solidFill>
              <a:srgbClr val="FF0000"/>
            </a:solidFill>
          </a:ln>
          <a:effectLst>
            <a:innerShdw blurRad="63500" dist="50800" dir="10800000">
              <a:prstClr val="black">
                <a:alpha val="50000"/>
              </a:prstClr>
            </a:innerShdw>
          </a:effectLst>
        </p:spPr>
        <p:txBody>
          <a:bodyPr>
            <a:spAutoFit/>
          </a:bodyPr>
          <a:lstStyle/>
          <a:p>
            <a:pPr>
              <a:defRPr/>
            </a:pPr>
            <a:r>
              <a:rPr lang="el-GR" sz="2000" b="1" dirty="0"/>
              <a:t>Συνθετικές Οργανικές Ενώσεις</a:t>
            </a:r>
            <a:endParaRPr lang="en-US" sz="2000" b="1" dirty="0"/>
          </a:p>
          <a:p>
            <a:pPr>
              <a:defRPr/>
            </a:pPr>
            <a:r>
              <a:rPr lang="el-GR" sz="2000" dirty="0"/>
              <a:t>Ιδιαίτερα επικίνδυνες είναι οι οργανικές ενώσεις που έχει φτιάξει ο άνθρωπος. Δεν υπάρχουν στην φύση και δεν είναι βιοδιασπώμενες.  Παραμένουν στο νερό για χρόνια ή και αιώνες. </a:t>
            </a:r>
            <a:endParaRPr lang="en-US" sz="2000" dirty="0"/>
          </a:p>
        </p:txBody>
      </p:sp>
      <p:pic>
        <p:nvPicPr>
          <p:cNvPr id="12" name="Picture 10" descr="Αποτέλεσμα εικόνας"/>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3346" y="5224875"/>
            <a:ext cx="1828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2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3450" y="277552"/>
            <a:ext cx="4903907"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Καθαρισμός νερού</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6" name="Rectangle 7"/>
          <p:cNvSpPr>
            <a:spLocks noChangeArrowheads="1"/>
          </p:cNvSpPr>
          <p:nvPr/>
        </p:nvSpPr>
        <p:spPr bwMode="auto">
          <a:xfrm>
            <a:off x="1377840" y="1142999"/>
            <a:ext cx="1032860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000" dirty="0"/>
              <a:t>Υπάρχουν πολλές μέθοδοι καθαρισμού του νερού οι </a:t>
            </a:r>
            <a:r>
              <a:rPr lang="el-GR" altLang="el-GR" sz="2000" dirty="0" err="1"/>
              <a:t>κυριώτερες</a:t>
            </a:r>
            <a:r>
              <a:rPr lang="el-GR" altLang="el-GR" sz="2000" dirty="0"/>
              <a:t> είναι.</a:t>
            </a:r>
          </a:p>
          <a:p>
            <a:pPr eaLnBrk="1" hangingPunct="1"/>
            <a:r>
              <a:rPr lang="el-GR" altLang="el-GR" sz="2000" b="1" dirty="0">
                <a:solidFill>
                  <a:srgbClr val="FF0000"/>
                </a:solidFill>
              </a:rPr>
              <a:t>Διήθηση</a:t>
            </a:r>
            <a:r>
              <a:rPr lang="el-GR" altLang="el-GR" sz="2000" dirty="0"/>
              <a:t>  για την απομάκρυνση των αδιάλυτων ρύπων</a:t>
            </a:r>
          </a:p>
          <a:p>
            <a:pPr eaLnBrk="1" hangingPunct="1"/>
            <a:r>
              <a:rPr lang="el-GR" altLang="el-GR" sz="2000" b="1" dirty="0">
                <a:solidFill>
                  <a:srgbClr val="FF0000"/>
                </a:solidFill>
              </a:rPr>
              <a:t>Προσρόφηση, </a:t>
            </a:r>
            <a:r>
              <a:rPr lang="el-GR" altLang="el-GR" sz="2000" b="1" dirty="0" err="1">
                <a:solidFill>
                  <a:srgbClr val="FF0000"/>
                </a:solidFill>
              </a:rPr>
              <a:t>Συγκαταβύθιση</a:t>
            </a:r>
            <a:r>
              <a:rPr lang="el-GR" altLang="el-GR" sz="2000" b="1" dirty="0"/>
              <a:t>, </a:t>
            </a:r>
            <a:r>
              <a:rPr lang="el-GR" altLang="el-GR" sz="2000" b="1" dirty="0">
                <a:solidFill>
                  <a:srgbClr val="FF0000"/>
                </a:solidFill>
              </a:rPr>
              <a:t>Απόσταξη, Χλωρίωση ή </a:t>
            </a:r>
            <a:r>
              <a:rPr lang="el-GR" altLang="el-GR" sz="2000" b="1" dirty="0" err="1">
                <a:solidFill>
                  <a:srgbClr val="FF0000"/>
                </a:solidFill>
              </a:rPr>
              <a:t>οζονόλυση</a:t>
            </a:r>
            <a:r>
              <a:rPr lang="el-GR" altLang="el-GR" sz="2000" b="1" dirty="0">
                <a:solidFill>
                  <a:srgbClr val="FF0000"/>
                </a:solidFill>
              </a:rPr>
              <a:t> </a:t>
            </a:r>
            <a:r>
              <a:rPr lang="el-GR" altLang="el-GR" sz="2000" dirty="0"/>
              <a:t>για την καταστροφή των μικροβίων και οξείδωση των ρύπων, </a:t>
            </a:r>
            <a:r>
              <a:rPr lang="el-GR" altLang="el-GR" sz="2000" b="1" dirty="0">
                <a:solidFill>
                  <a:srgbClr val="FF0000"/>
                </a:solidFill>
              </a:rPr>
              <a:t>Βιολογικός καθαρισμός </a:t>
            </a:r>
            <a:r>
              <a:rPr lang="el-GR" altLang="el-GR" sz="2000" dirty="0"/>
              <a:t>(για λύματα) και</a:t>
            </a:r>
            <a:r>
              <a:rPr lang="el-GR" altLang="el-GR" sz="2000" b="1" u="sng" dirty="0">
                <a:solidFill>
                  <a:srgbClr val="FF0000"/>
                </a:solidFill>
              </a:rPr>
              <a:t> </a:t>
            </a:r>
            <a:r>
              <a:rPr lang="el-GR" altLang="el-GR" sz="2000" b="1" u="sng" dirty="0" err="1">
                <a:solidFill>
                  <a:srgbClr val="FF0000"/>
                </a:solidFill>
              </a:rPr>
              <a:t>Φωτοκατάλυση</a:t>
            </a:r>
            <a:r>
              <a:rPr lang="el-GR" altLang="el-GR" sz="2000" b="1" u="sng" dirty="0">
                <a:solidFill>
                  <a:srgbClr val="FF0000"/>
                </a:solidFill>
              </a:rPr>
              <a:t> </a:t>
            </a:r>
            <a:endParaRPr lang="en-US" altLang="el-GR" sz="2000" b="1" u="sng" dirty="0">
              <a:solidFill>
                <a:srgbClr val="FF0000"/>
              </a:solidFill>
            </a:endParaRPr>
          </a:p>
        </p:txBody>
      </p:sp>
      <p:pic>
        <p:nvPicPr>
          <p:cNvPr id="10242" name="Picture 2" descr="Αποτέλεσμα εικόνας για ευδα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474" y="3061293"/>
            <a:ext cx="5091110" cy="33395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30950" y="4826675"/>
            <a:ext cx="6082828" cy="2031325"/>
          </a:xfrm>
          <a:prstGeom prst="rect">
            <a:avLst/>
          </a:prstGeom>
          <a:noFill/>
        </p:spPr>
        <p:txBody>
          <a:bodyPr wrap="square" rtlCol="0">
            <a:spAutoFit/>
          </a:bodyPr>
          <a:lstStyle/>
          <a:p>
            <a:r>
              <a:rPr lang="el-GR" b="1" dirty="0" err="1">
                <a:solidFill>
                  <a:srgbClr val="FF0000"/>
                </a:solidFill>
              </a:rPr>
              <a:t>Φωτοκατάλυση</a:t>
            </a:r>
            <a:r>
              <a:rPr lang="el-GR" b="1" dirty="0">
                <a:solidFill>
                  <a:srgbClr val="FF0000"/>
                </a:solidFill>
              </a:rPr>
              <a:t> </a:t>
            </a:r>
          </a:p>
          <a:p>
            <a:r>
              <a:rPr lang="el-GR" dirty="0"/>
              <a:t>Ονομάζεται ή μέθοδος κατά την οποία ή ακτινοβολία απορροφάται από έναν ημιαγωγό, τον ενεργοποιεί ώστε να καταλύσει μια αντίδραση. </a:t>
            </a:r>
          </a:p>
          <a:p>
            <a:r>
              <a:rPr lang="el-GR" dirty="0"/>
              <a:t>Όταν η απορρόφηση και ενεργοποίηση γίνεται κατευθείαν από το μόριο που μετά διασπάται λέγεται </a:t>
            </a:r>
            <a:r>
              <a:rPr lang="el-GR" dirty="0">
                <a:solidFill>
                  <a:srgbClr val="FF0000"/>
                </a:solidFill>
              </a:rPr>
              <a:t>φωτόλυση</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506" y="2400099"/>
            <a:ext cx="3711700" cy="267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488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6519" y="2896807"/>
            <a:ext cx="6306659" cy="3578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4"/>
          <p:cNvSpPr txBox="1">
            <a:spLocks noChangeArrowheads="1"/>
          </p:cNvSpPr>
          <p:nvPr/>
        </p:nvSpPr>
        <p:spPr bwMode="auto">
          <a:xfrm>
            <a:off x="495300" y="19431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l-GR" dirty="0"/>
              <a:t>TiO</a:t>
            </a:r>
            <a:r>
              <a:rPr lang="en-US" altLang="el-GR" baseline="-25000" dirty="0"/>
              <a:t>2 </a:t>
            </a:r>
            <a:r>
              <a:rPr lang="en-US" altLang="el-GR" dirty="0"/>
              <a:t>+ </a:t>
            </a:r>
            <a:r>
              <a:rPr lang="en-US" altLang="el-GR" dirty="0" err="1"/>
              <a:t>hv</a:t>
            </a:r>
            <a:r>
              <a:rPr lang="en-US" altLang="el-GR" dirty="0"/>
              <a:t> (&gt;3.2eV, &lt;387 nm)     </a:t>
            </a:r>
            <a:r>
              <a:rPr lang="en-US" altLang="el-GR" dirty="0">
                <a:sym typeface="Wingdings" pitchFamily="2" charset="2"/>
              </a:rPr>
              <a:t>      e</a:t>
            </a:r>
            <a:r>
              <a:rPr lang="en-US" altLang="el-GR" baseline="30000" dirty="0">
                <a:sym typeface="Wingdings" pitchFamily="2" charset="2"/>
              </a:rPr>
              <a:t>-</a:t>
            </a:r>
            <a:r>
              <a:rPr lang="en-US" altLang="el-GR" dirty="0">
                <a:sym typeface="Wingdings" pitchFamily="2" charset="2"/>
              </a:rPr>
              <a:t>  + h</a:t>
            </a:r>
            <a:r>
              <a:rPr lang="en-US" altLang="el-GR" baseline="30000" dirty="0">
                <a:sym typeface="Wingdings" pitchFamily="2" charset="2"/>
              </a:rPr>
              <a:t>+</a:t>
            </a:r>
          </a:p>
          <a:p>
            <a:pPr eaLnBrk="1" hangingPunct="1"/>
            <a:endParaRPr lang="en-US" altLang="el-GR" baseline="30000" dirty="0">
              <a:sym typeface="Wingdings" pitchFamily="2" charset="2"/>
            </a:endParaRPr>
          </a:p>
          <a:p>
            <a:pPr eaLnBrk="1" hangingPunct="1"/>
            <a:r>
              <a:rPr lang="en-US" altLang="el-GR" dirty="0"/>
              <a:t>TiO</a:t>
            </a:r>
            <a:r>
              <a:rPr lang="en-US" altLang="el-GR" baseline="-25000" dirty="0"/>
              <a:t>2</a:t>
            </a:r>
            <a:r>
              <a:rPr lang="en-US" altLang="el-GR" dirty="0"/>
              <a:t>(</a:t>
            </a:r>
            <a:r>
              <a:rPr lang="en-US" altLang="el-GR" dirty="0" err="1"/>
              <a:t>h</a:t>
            </a:r>
            <a:r>
              <a:rPr lang="en-US" altLang="el-GR" baseline="-25000" dirty="0" err="1"/>
              <a:t>vb</a:t>
            </a:r>
            <a:r>
              <a:rPr lang="en-US" altLang="el-GR" baseline="30000" dirty="0"/>
              <a:t>+</a:t>
            </a:r>
            <a:r>
              <a:rPr lang="en-US" altLang="el-GR" dirty="0"/>
              <a:t> ) + H</a:t>
            </a:r>
            <a:r>
              <a:rPr lang="en-US" altLang="el-GR" baseline="-25000" dirty="0"/>
              <a:t>2</a:t>
            </a:r>
            <a:r>
              <a:rPr lang="en-US" altLang="el-GR" dirty="0"/>
              <a:t>O</a:t>
            </a:r>
            <a:r>
              <a:rPr lang="en-US" altLang="el-GR" baseline="-25000" dirty="0"/>
              <a:t>ads</a:t>
            </a:r>
            <a:r>
              <a:rPr lang="en-US" altLang="el-GR" dirty="0"/>
              <a:t>        TiO</a:t>
            </a:r>
            <a:r>
              <a:rPr lang="en-US" altLang="el-GR" baseline="-25000" dirty="0"/>
              <a:t>2</a:t>
            </a:r>
            <a:r>
              <a:rPr lang="en-US" altLang="el-GR" dirty="0"/>
              <a:t> + OH</a:t>
            </a:r>
            <a:r>
              <a:rPr lang="en-US" altLang="el-GR" baseline="30000" dirty="0"/>
              <a:t>•</a:t>
            </a:r>
            <a:r>
              <a:rPr lang="en-US" altLang="el-GR" dirty="0"/>
              <a:t>  + H</a:t>
            </a:r>
            <a:r>
              <a:rPr lang="en-US" altLang="el-GR" baseline="30000" dirty="0">
                <a:sym typeface="Wingdings" pitchFamily="2" charset="2"/>
              </a:rPr>
              <a:t>+</a:t>
            </a:r>
          </a:p>
          <a:p>
            <a:pPr eaLnBrk="1" hangingPunct="1"/>
            <a:r>
              <a:rPr lang="en-US" altLang="el-GR" dirty="0"/>
              <a:t>TiO</a:t>
            </a:r>
            <a:r>
              <a:rPr lang="en-US" altLang="el-GR" baseline="-25000" dirty="0"/>
              <a:t>2</a:t>
            </a:r>
            <a:r>
              <a:rPr lang="en-US" altLang="el-GR" dirty="0"/>
              <a:t>(</a:t>
            </a:r>
            <a:r>
              <a:rPr lang="en-US" altLang="el-GR" dirty="0" err="1"/>
              <a:t>h</a:t>
            </a:r>
            <a:r>
              <a:rPr lang="en-US" altLang="el-GR" baseline="-25000" dirty="0" err="1"/>
              <a:t>vb</a:t>
            </a:r>
            <a:r>
              <a:rPr lang="en-US" altLang="el-GR" baseline="30000" dirty="0"/>
              <a:t>+</a:t>
            </a:r>
            <a:r>
              <a:rPr lang="en-US" altLang="el-GR" dirty="0"/>
              <a:t> ) + OH</a:t>
            </a:r>
            <a:r>
              <a:rPr lang="en-US" altLang="el-GR" baseline="30000" dirty="0"/>
              <a:t>-</a:t>
            </a:r>
            <a:r>
              <a:rPr lang="en-US" altLang="el-GR" baseline="-25000" dirty="0"/>
              <a:t>ads</a:t>
            </a:r>
            <a:r>
              <a:rPr lang="en-US" altLang="el-GR" dirty="0"/>
              <a:t>          TiO</a:t>
            </a:r>
            <a:r>
              <a:rPr lang="en-US" altLang="el-GR" baseline="-25000" dirty="0"/>
              <a:t>2</a:t>
            </a:r>
            <a:r>
              <a:rPr lang="en-US" altLang="el-GR" dirty="0"/>
              <a:t> + OH</a:t>
            </a:r>
            <a:r>
              <a:rPr lang="en-US" altLang="el-GR" baseline="30000" dirty="0"/>
              <a:t>•</a:t>
            </a:r>
            <a:r>
              <a:rPr lang="en-US" altLang="el-GR" dirty="0"/>
              <a:t> </a:t>
            </a:r>
          </a:p>
          <a:p>
            <a:pPr eaLnBrk="1" hangingPunct="1"/>
            <a:endParaRPr lang="en-US" altLang="el-GR" dirty="0">
              <a:sym typeface="Wingdings" pitchFamily="2" charset="2"/>
            </a:endParaRPr>
          </a:p>
          <a:p>
            <a:pPr eaLnBrk="1" hangingPunct="1"/>
            <a:r>
              <a:rPr lang="en-US" altLang="el-GR" dirty="0"/>
              <a:t>TiO</a:t>
            </a:r>
            <a:r>
              <a:rPr lang="en-US" altLang="el-GR" baseline="-25000" dirty="0"/>
              <a:t>2</a:t>
            </a:r>
            <a:r>
              <a:rPr lang="pt-BR" altLang="el-GR" dirty="0"/>
              <a:t>(e</a:t>
            </a:r>
            <a:r>
              <a:rPr lang="pt-BR" altLang="el-GR" baseline="-25000" dirty="0"/>
              <a:t>cb</a:t>
            </a:r>
            <a:r>
              <a:rPr lang="pt-BR" altLang="el-GR" baseline="30000" dirty="0"/>
              <a:t>− </a:t>
            </a:r>
            <a:r>
              <a:rPr lang="pt-BR" altLang="el-GR" dirty="0"/>
              <a:t>) + O</a:t>
            </a:r>
            <a:r>
              <a:rPr lang="en-US" altLang="el-GR" baseline="-25000" dirty="0"/>
              <a:t>2(ads)               </a:t>
            </a:r>
            <a:r>
              <a:rPr lang="en-US" altLang="el-GR" dirty="0"/>
              <a:t>TiO</a:t>
            </a:r>
            <a:r>
              <a:rPr lang="en-US" altLang="el-GR" baseline="-25000" dirty="0"/>
              <a:t>2</a:t>
            </a:r>
            <a:r>
              <a:rPr lang="en-US" altLang="el-GR" dirty="0"/>
              <a:t> + H</a:t>
            </a:r>
            <a:r>
              <a:rPr lang="pt-BR" altLang="el-GR" dirty="0"/>
              <a:t>O</a:t>
            </a:r>
            <a:r>
              <a:rPr lang="en-US" altLang="el-GR" baseline="-25000" dirty="0"/>
              <a:t>2</a:t>
            </a:r>
            <a:r>
              <a:rPr lang="en-US" altLang="el-GR" baseline="30000" dirty="0"/>
              <a:t> •             </a:t>
            </a:r>
            <a:r>
              <a:rPr lang="en-US" altLang="el-GR" dirty="0"/>
              <a:t>TiO</a:t>
            </a:r>
            <a:r>
              <a:rPr lang="en-US" altLang="el-GR" baseline="-25000" dirty="0"/>
              <a:t>2</a:t>
            </a:r>
            <a:r>
              <a:rPr lang="en-US" altLang="el-GR" dirty="0"/>
              <a:t> + </a:t>
            </a:r>
            <a:r>
              <a:rPr lang="pt-BR" altLang="el-GR" dirty="0"/>
              <a:t>O</a:t>
            </a:r>
            <a:r>
              <a:rPr lang="en-US" altLang="el-GR" baseline="-25000" dirty="0"/>
              <a:t>2</a:t>
            </a:r>
            <a:r>
              <a:rPr lang="en-US" altLang="el-GR" baseline="30000" dirty="0"/>
              <a:t>• </a:t>
            </a:r>
            <a:r>
              <a:rPr lang="en-US" altLang="el-GR" dirty="0"/>
              <a:t>+ H</a:t>
            </a:r>
            <a:r>
              <a:rPr lang="en-US" altLang="el-GR" baseline="30000" dirty="0">
                <a:sym typeface="Wingdings" pitchFamily="2" charset="2"/>
              </a:rPr>
              <a:t>+</a:t>
            </a:r>
            <a:endParaRPr lang="en-US" altLang="el-GR" dirty="0">
              <a:sym typeface="Wingdings" pitchFamily="2" charset="2"/>
            </a:endParaRPr>
          </a:p>
          <a:p>
            <a:pPr eaLnBrk="1" hangingPunct="1"/>
            <a:r>
              <a:rPr lang="en-US" altLang="el-GR" dirty="0"/>
              <a:t>TiO</a:t>
            </a:r>
            <a:r>
              <a:rPr lang="en-US" altLang="el-GR" baseline="-25000" dirty="0"/>
              <a:t>2</a:t>
            </a:r>
            <a:r>
              <a:rPr lang="pt-BR" altLang="el-GR" dirty="0"/>
              <a:t>(e</a:t>
            </a:r>
            <a:r>
              <a:rPr lang="pt-BR" altLang="el-GR" baseline="-25000" dirty="0"/>
              <a:t>cb</a:t>
            </a:r>
            <a:r>
              <a:rPr lang="pt-BR" altLang="el-GR" baseline="30000" dirty="0"/>
              <a:t>− </a:t>
            </a:r>
            <a:r>
              <a:rPr lang="pt-BR" altLang="el-GR" dirty="0"/>
              <a:t>) + </a:t>
            </a:r>
            <a:r>
              <a:rPr lang="en-US" altLang="el-GR" dirty="0"/>
              <a:t>H</a:t>
            </a:r>
            <a:r>
              <a:rPr lang="pt-BR" altLang="el-GR" dirty="0"/>
              <a:t>O</a:t>
            </a:r>
            <a:r>
              <a:rPr lang="en-US" altLang="el-GR" baseline="-25000" dirty="0"/>
              <a:t>2</a:t>
            </a:r>
            <a:r>
              <a:rPr lang="en-US" altLang="el-GR" baseline="30000" dirty="0"/>
              <a:t> • </a:t>
            </a:r>
            <a:r>
              <a:rPr lang="en-US" altLang="el-GR" dirty="0"/>
              <a:t>+ H</a:t>
            </a:r>
            <a:r>
              <a:rPr lang="en-US" altLang="el-GR" baseline="30000" dirty="0">
                <a:sym typeface="Wingdings" pitchFamily="2" charset="2"/>
              </a:rPr>
              <a:t>+</a:t>
            </a:r>
            <a:r>
              <a:rPr lang="pt-BR" altLang="el-GR" dirty="0"/>
              <a:t>         H</a:t>
            </a:r>
            <a:r>
              <a:rPr lang="en-US" altLang="el-GR" baseline="-25000" dirty="0"/>
              <a:t>2</a:t>
            </a:r>
            <a:r>
              <a:rPr lang="pt-BR" altLang="el-GR" dirty="0"/>
              <a:t>O</a:t>
            </a:r>
            <a:r>
              <a:rPr lang="en-US" altLang="el-GR" baseline="-25000" dirty="0"/>
              <a:t>2</a:t>
            </a:r>
          </a:p>
          <a:p>
            <a:pPr eaLnBrk="1" hangingPunct="1"/>
            <a:r>
              <a:rPr lang="pt-BR" altLang="el-GR" dirty="0"/>
              <a:t>H</a:t>
            </a:r>
            <a:r>
              <a:rPr lang="en-US" altLang="el-GR" baseline="-25000" dirty="0"/>
              <a:t>2</a:t>
            </a:r>
            <a:r>
              <a:rPr lang="pt-BR" altLang="el-GR" dirty="0"/>
              <a:t>O</a:t>
            </a:r>
            <a:r>
              <a:rPr lang="en-US" altLang="el-GR" baseline="-25000" dirty="0"/>
              <a:t>2</a:t>
            </a:r>
            <a:r>
              <a:rPr lang="pt-BR" altLang="el-GR" dirty="0"/>
              <a:t> + hv         2</a:t>
            </a:r>
            <a:r>
              <a:rPr lang="en-US" altLang="el-GR" dirty="0"/>
              <a:t> OH</a:t>
            </a:r>
            <a:r>
              <a:rPr lang="en-US" altLang="el-GR" baseline="30000" dirty="0"/>
              <a:t>• </a:t>
            </a:r>
          </a:p>
          <a:p>
            <a:pPr eaLnBrk="1" hangingPunct="1"/>
            <a:r>
              <a:rPr lang="pt-BR" altLang="el-GR" dirty="0"/>
              <a:t>H</a:t>
            </a:r>
            <a:r>
              <a:rPr lang="en-US" altLang="el-GR" baseline="-25000" dirty="0"/>
              <a:t>2</a:t>
            </a:r>
            <a:r>
              <a:rPr lang="pt-BR" altLang="el-GR" dirty="0"/>
              <a:t>O</a:t>
            </a:r>
            <a:r>
              <a:rPr lang="en-US" altLang="el-GR" baseline="-25000" dirty="0"/>
              <a:t>2</a:t>
            </a:r>
            <a:r>
              <a:rPr lang="pt-BR" altLang="el-GR" dirty="0"/>
              <a:t> + O</a:t>
            </a:r>
            <a:r>
              <a:rPr lang="en-US" altLang="el-GR" baseline="-25000" dirty="0"/>
              <a:t>2</a:t>
            </a:r>
            <a:r>
              <a:rPr lang="en-US" altLang="el-GR" baseline="30000" dirty="0"/>
              <a:t>•</a:t>
            </a:r>
            <a:r>
              <a:rPr lang="pt-BR" altLang="el-GR" dirty="0"/>
              <a:t>         </a:t>
            </a:r>
            <a:r>
              <a:rPr lang="en-US" altLang="el-GR" dirty="0"/>
              <a:t>OH</a:t>
            </a:r>
            <a:r>
              <a:rPr lang="en-US" altLang="el-GR" baseline="30000" dirty="0"/>
              <a:t>• </a:t>
            </a:r>
            <a:r>
              <a:rPr lang="pt-BR" altLang="el-GR" dirty="0"/>
              <a:t>+ O</a:t>
            </a:r>
            <a:r>
              <a:rPr lang="en-US" altLang="el-GR" baseline="-25000" dirty="0"/>
              <a:t>2</a:t>
            </a:r>
            <a:r>
              <a:rPr lang="pt-BR" altLang="el-GR" dirty="0"/>
              <a:t> + </a:t>
            </a:r>
            <a:r>
              <a:rPr lang="en-US" altLang="el-GR" dirty="0"/>
              <a:t>HO</a:t>
            </a:r>
            <a:r>
              <a:rPr lang="en-US" altLang="el-GR" baseline="30000" dirty="0"/>
              <a:t>-</a:t>
            </a:r>
          </a:p>
          <a:p>
            <a:pPr eaLnBrk="1" hangingPunct="1"/>
            <a:r>
              <a:rPr lang="pt-BR" altLang="el-GR" dirty="0"/>
              <a:t>H</a:t>
            </a:r>
            <a:r>
              <a:rPr lang="en-US" altLang="el-GR" baseline="-25000" dirty="0"/>
              <a:t>2</a:t>
            </a:r>
            <a:r>
              <a:rPr lang="pt-BR" altLang="el-GR" dirty="0"/>
              <a:t>O</a:t>
            </a:r>
            <a:r>
              <a:rPr lang="en-US" altLang="el-GR" baseline="-25000" dirty="0"/>
              <a:t>2</a:t>
            </a:r>
            <a:r>
              <a:rPr lang="pt-BR" altLang="el-GR" dirty="0"/>
              <a:t> + </a:t>
            </a:r>
            <a:r>
              <a:rPr lang="en-US" altLang="el-GR" dirty="0"/>
              <a:t>TiO</a:t>
            </a:r>
            <a:r>
              <a:rPr lang="en-US" altLang="el-GR" baseline="-25000" dirty="0"/>
              <a:t>2</a:t>
            </a:r>
            <a:r>
              <a:rPr lang="pt-BR" altLang="el-GR" dirty="0"/>
              <a:t>(e</a:t>
            </a:r>
            <a:r>
              <a:rPr lang="pt-BR" altLang="el-GR" baseline="-25000" dirty="0"/>
              <a:t>cb</a:t>
            </a:r>
            <a:r>
              <a:rPr lang="pt-BR" altLang="el-GR" baseline="30000" dirty="0"/>
              <a:t>− </a:t>
            </a:r>
            <a:r>
              <a:rPr lang="pt-BR" altLang="el-GR" dirty="0"/>
              <a:t>)         </a:t>
            </a:r>
            <a:r>
              <a:rPr lang="en-US" altLang="el-GR" dirty="0"/>
              <a:t>OH</a:t>
            </a:r>
            <a:r>
              <a:rPr lang="en-US" altLang="el-GR" baseline="30000" dirty="0"/>
              <a:t>• </a:t>
            </a:r>
            <a:r>
              <a:rPr lang="pt-BR" altLang="el-GR" dirty="0"/>
              <a:t>+ </a:t>
            </a:r>
            <a:r>
              <a:rPr lang="en-US" altLang="el-GR" dirty="0"/>
              <a:t>HO</a:t>
            </a:r>
            <a:r>
              <a:rPr lang="en-US" altLang="el-GR" baseline="30000" dirty="0"/>
              <a:t>- </a:t>
            </a:r>
            <a:r>
              <a:rPr lang="pt-BR" altLang="el-GR" dirty="0"/>
              <a:t>+ TiO</a:t>
            </a:r>
            <a:r>
              <a:rPr lang="en-US" altLang="el-GR" baseline="-25000" dirty="0"/>
              <a:t>2</a:t>
            </a:r>
            <a:endParaRPr lang="en-US" altLang="el-GR" baseline="-25000" dirty="0">
              <a:sym typeface="Wingdings" pitchFamily="2" charset="2"/>
            </a:endParaRPr>
          </a:p>
          <a:p>
            <a:pPr eaLnBrk="1" hangingPunct="1"/>
            <a:endParaRPr lang="en-US" altLang="el-GR" baseline="-25000" dirty="0">
              <a:sym typeface="Wingdings" pitchFamily="2" charset="2"/>
            </a:endParaRPr>
          </a:p>
          <a:p>
            <a:pPr eaLnBrk="1" hangingPunct="1"/>
            <a:endParaRPr lang="en-US" altLang="el-GR" baseline="-25000" dirty="0">
              <a:sym typeface="Wingdings" pitchFamily="2" charset="2"/>
            </a:endParaRPr>
          </a:p>
          <a:p>
            <a:pPr eaLnBrk="1" hangingPunct="1"/>
            <a:endParaRPr lang="en-US" altLang="el-GR" baseline="-25000" dirty="0">
              <a:sym typeface="Wingdings" pitchFamily="2" charset="2"/>
            </a:endParaRPr>
          </a:p>
          <a:p>
            <a:pPr eaLnBrk="1" hangingPunct="1"/>
            <a:endParaRPr lang="en-US" altLang="el-GR" baseline="-25000" dirty="0">
              <a:sym typeface="Wingdings" pitchFamily="2" charset="2"/>
            </a:endParaRPr>
          </a:p>
          <a:p>
            <a:pPr eaLnBrk="1" hangingPunct="1"/>
            <a:endParaRPr lang="en-US" altLang="el-GR" baseline="-25000" dirty="0">
              <a:sym typeface="Wingdings" pitchFamily="2" charset="2"/>
            </a:endParaRPr>
          </a:p>
          <a:p>
            <a:pPr eaLnBrk="1" hangingPunct="1"/>
            <a:r>
              <a:rPr lang="en-US" altLang="el-GR" dirty="0"/>
              <a:t>OH</a:t>
            </a:r>
            <a:r>
              <a:rPr lang="en-US" altLang="el-GR" baseline="30000" dirty="0"/>
              <a:t>•</a:t>
            </a:r>
            <a:r>
              <a:rPr lang="en-US" altLang="el-GR" dirty="0"/>
              <a:t> </a:t>
            </a:r>
            <a:r>
              <a:rPr lang="en-US" altLang="el-GR" dirty="0">
                <a:sym typeface="Wingdings" pitchFamily="2" charset="2"/>
              </a:rPr>
              <a:t>+ R           </a:t>
            </a:r>
            <a:r>
              <a:rPr lang="en-US" altLang="el-GR" dirty="0"/>
              <a:t>CO</a:t>
            </a:r>
            <a:r>
              <a:rPr lang="en-US" altLang="el-GR" baseline="-25000" dirty="0"/>
              <a:t>2 </a:t>
            </a:r>
            <a:r>
              <a:rPr lang="en-US" altLang="el-GR" dirty="0"/>
              <a:t>+</a:t>
            </a:r>
            <a:r>
              <a:rPr lang="en-US" altLang="el-GR" dirty="0">
                <a:sym typeface="Wingdings" pitchFamily="2" charset="2"/>
              </a:rPr>
              <a:t> </a:t>
            </a:r>
            <a:r>
              <a:rPr lang="en-US" altLang="el-GR" dirty="0"/>
              <a:t>H</a:t>
            </a:r>
            <a:r>
              <a:rPr lang="en-US" altLang="el-GR" baseline="-25000" dirty="0"/>
              <a:t>2</a:t>
            </a:r>
            <a:r>
              <a:rPr lang="en-US" altLang="el-GR" dirty="0"/>
              <a:t>O</a:t>
            </a:r>
          </a:p>
          <a:p>
            <a:pPr eaLnBrk="1" hangingPunct="1"/>
            <a:endParaRPr lang="en-US" altLang="el-GR" dirty="0"/>
          </a:p>
          <a:p>
            <a:pPr eaLnBrk="1" hangingPunct="1"/>
            <a:endParaRPr lang="en-US" altLang="el-GR" dirty="0"/>
          </a:p>
          <a:p>
            <a:pPr eaLnBrk="1" hangingPunct="1"/>
            <a:endParaRPr lang="en-US" altLang="el-GR" dirty="0"/>
          </a:p>
        </p:txBody>
      </p:sp>
      <p:grpSp>
        <p:nvGrpSpPr>
          <p:cNvPr id="32" name="Group 23"/>
          <p:cNvGrpSpPr>
            <a:grpSpLocks/>
          </p:cNvGrpSpPr>
          <p:nvPr/>
        </p:nvGrpSpPr>
        <p:grpSpPr bwMode="auto">
          <a:xfrm>
            <a:off x="524540" y="2095500"/>
            <a:ext cx="6172200" cy="3582988"/>
            <a:chOff x="381000" y="990600"/>
            <a:chExt cx="6172200" cy="3582988"/>
          </a:xfrm>
        </p:grpSpPr>
        <p:cxnSp>
          <p:nvCxnSpPr>
            <p:cNvPr id="33" name="Straight Arrow Connector 32"/>
            <p:cNvCxnSpPr/>
            <p:nvPr/>
          </p:nvCxnSpPr>
          <p:spPr>
            <a:xfrm>
              <a:off x="3276600" y="9906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438400" y="15240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438400" y="18288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81000" y="1219200"/>
              <a:ext cx="43434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Arrow Connector 36"/>
            <p:cNvCxnSpPr/>
            <p:nvPr/>
          </p:nvCxnSpPr>
          <p:spPr>
            <a:xfrm>
              <a:off x="2362200" y="23622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43200" y="25908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267200" y="22860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1447800" y="28956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295400" y="45720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209800" y="34290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524000" y="3124200"/>
              <a:ext cx="4572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1000" y="2133600"/>
              <a:ext cx="6172200" cy="1447800"/>
            </a:xfrm>
            <a:prstGeom prst="rect">
              <a:avLst/>
            </a:prstGeom>
            <a:noFill/>
            <a:ln>
              <a:solidFill>
                <a:srgbClr val="2A56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Rectangle 44"/>
          <p:cNvSpPr/>
          <p:nvPr/>
        </p:nvSpPr>
        <p:spPr>
          <a:xfrm>
            <a:off x="571500" y="5295900"/>
            <a:ext cx="2971800" cy="533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505740" y="436321"/>
            <a:ext cx="7595349"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Μηχανισμός φωτοκατάλυσης</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175145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7356" y="500836"/>
            <a:ext cx="9583073"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Καθαρισμός νερού με </a:t>
            </a:r>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φωτοκατάλυση</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3" name="TextBox 2"/>
          <p:cNvSpPr txBox="1"/>
          <p:nvPr/>
        </p:nvSpPr>
        <p:spPr>
          <a:xfrm>
            <a:off x="758253" y="3648670"/>
            <a:ext cx="5188688" cy="1846659"/>
          </a:xfrm>
          <a:prstGeom prst="rect">
            <a:avLst/>
          </a:prstGeom>
          <a:noFill/>
        </p:spPr>
        <p:txBody>
          <a:bodyPr wrap="square" rtlCol="0">
            <a:spAutoFit/>
          </a:bodyPr>
          <a:lstStyle/>
          <a:p>
            <a:r>
              <a:rPr lang="el-GR" dirty="0"/>
              <a:t>Στην </a:t>
            </a:r>
            <a:r>
              <a:rPr lang="el-GR" b="1" dirty="0" err="1">
                <a:solidFill>
                  <a:srgbClr val="FF0000"/>
                </a:solidFill>
              </a:rPr>
              <a:t>Φωτοκατάλυση</a:t>
            </a:r>
            <a:r>
              <a:rPr lang="el-GR" b="1" dirty="0">
                <a:solidFill>
                  <a:srgbClr val="FF0000"/>
                </a:solidFill>
              </a:rPr>
              <a:t> </a:t>
            </a:r>
            <a:r>
              <a:rPr lang="el-GR" dirty="0"/>
              <a:t>χρησιμοποιούμε σαν καταλύτη ένα ημιαγωγό (συνήθως </a:t>
            </a:r>
            <a:r>
              <a:rPr lang="en-US" dirty="0"/>
              <a:t>TiO</a:t>
            </a:r>
            <a:r>
              <a:rPr lang="en-US" baseline="-25000" dirty="0"/>
              <a:t>2 </a:t>
            </a:r>
            <a:r>
              <a:rPr lang="en-US" dirty="0"/>
              <a:t> </a:t>
            </a:r>
            <a:r>
              <a:rPr lang="el-GR" dirty="0"/>
              <a:t>ή </a:t>
            </a:r>
            <a:r>
              <a:rPr lang="en-US" dirty="0"/>
              <a:t>SnO</a:t>
            </a:r>
            <a:r>
              <a:rPr lang="en-US" baseline="-25000" dirty="0"/>
              <a:t>2  </a:t>
            </a:r>
            <a:r>
              <a:rPr lang="el-GR" dirty="0"/>
              <a:t>ή και </a:t>
            </a:r>
            <a:r>
              <a:rPr lang="en-US" dirty="0" err="1"/>
              <a:t>ZnO</a:t>
            </a:r>
            <a:r>
              <a:rPr lang="en-US" baseline="-25000" dirty="0"/>
              <a:t>  </a:t>
            </a:r>
            <a:r>
              <a:rPr lang="el-GR" dirty="0"/>
              <a:t>αλλά και άλλους καταλύτες</a:t>
            </a:r>
            <a:r>
              <a:rPr lang="en-US" dirty="0"/>
              <a:t>, </a:t>
            </a:r>
            <a:r>
              <a:rPr lang="el-GR" dirty="0"/>
              <a:t>σε μορφή σκόνης ή και ακινητοποιημένους.</a:t>
            </a:r>
          </a:p>
          <a:p>
            <a:r>
              <a:rPr lang="el-GR" dirty="0"/>
              <a:t> </a:t>
            </a:r>
          </a:p>
          <a:p>
            <a:endParaRPr lang="el-GR" baseline="-25000" dirty="0"/>
          </a:p>
          <a:p>
            <a:endParaRPr lang="el-GR" baseline="-250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213" y="2736669"/>
            <a:ext cx="4159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454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4924" y="6349285"/>
            <a:ext cx="312906" cy="369332"/>
          </a:xfrm>
          <a:prstGeom prst="rect">
            <a:avLst/>
          </a:prstGeom>
          <a:noFill/>
        </p:spPr>
        <p:txBody>
          <a:bodyPr wrap="none" rtlCol="0">
            <a:spAutoFit/>
          </a:bodyPr>
          <a:lstStyle/>
          <a:p>
            <a:fld id="{4CDC6D24-8AF9-44D3-86DA-F02703001509}" type="slidenum">
              <a:rPr lang="el-GR" smtClean="0"/>
              <a:t>2</a:t>
            </a:fld>
            <a:endParaRPr lang="el-GR" dirty="0"/>
          </a:p>
        </p:txBody>
      </p:sp>
      <p:sp>
        <p:nvSpPr>
          <p:cNvPr id="7" name="Rectangle 6"/>
          <p:cNvSpPr/>
          <p:nvPr/>
        </p:nvSpPr>
        <p:spPr>
          <a:xfrm>
            <a:off x="3547175" y="296235"/>
            <a:ext cx="5038559"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Ηλιακή ακτινοβολία</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8" name="Rectangle 7"/>
          <p:cNvSpPr/>
          <p:nvPr/>
        </p:nvSpPr>
        <p:spPr>
          <a:xfrm>
            <a:off x="1768853" y="4866833"/>
            <a:ext cx="2443298" cy="369332"/>
          </a:xfrm>
          <a:prstGeom prst="rect">
            <a:avLst/>
          </a:prstGeom>
        </p:spPr>
        <p:txBody>
          <a:bodyPr wrap="none">
            <a:spAutoFit/>
          </a:bodyPr>
          <a:lstStyle/>
          <a:p>
            <a:r>
              <a:rPr lang="pt-BR" b="1" baseline="30000" dirty="0"/>
              <a:t>1</a:t>
            </a:r>
            <a:r>
              <a:rPr lang="pt-BR" b="1" dirty="0"/>
              <a:t>H + </a:t>
            </a:r>
            <a:r>
              <a:rPr lang="pt-BR" b="1" baseline="30000" dirty="0"/>
              <a:t>1</a:t>
            </a:r>
            <a:r>
              <a:rPr lang="pt-BR" b="1" dirty="0"/>
              <a:t>H → </a:t>
            </a:r>
            <a:r>
              <a:rPr lang="pt-BR" b="1" baseline="30000" dirty="0"/>
              <a:t>2</a:t>
            </a:r>
            <a:r>
              <a:rPr lang="pt-BR" b="1" dirty="0"/>
              <a:t>Η + e</a:t>
            </a:r>
            <a:r>
              <a:rPr lang="pt-BR" b="1" baseline="30000" dirty="0"/>
              <a:t>+</a:t>
            </a:r>
            <a:r>
              <a:rPr lang="pt-BR" b="1" dirty="0"/>
              <a:t> + ν</a:t>
            </a:r>
            <a:endParaRPr lang="el-GR" dirty="0"/>
          </a:p>
        </p:txBody>
      </p:sp>
      <p:sp>
        <p:nvSpPr>
          <p:cNvPr id="9" name="Rectangle 8"/>
          <p:cNvSpPr/>
          <p:nvPr/>
        </p:nvSpPr>
        <p:spPr>
          <a:xfrm>
            <a:off x="1768853" y="5251524"/>
            <a:ext cx="2084225" cy="369332"/>
          </a:xfrm>
          <a:prstGeom prst="rect">
            <a:avLst/>
          </a:prstGeom>
        </p:spPr>
        <p:txBody>
          <a:bodyPr wrap="none">
            <a:spAutoFit/>
          </a:bodyPr>
          <a:lstStyle/>
          <a:p>
            <a:r>
              <a:rPr lang="en-US" b="1" baseline="30000" dirty="0"/>
              <a:t>2</a:t>
            </a:r>
            <a:r>
              <a:rPr lang="en-US" b="1" dirty="0"/>
              <a:t>H + </a:t>
            </a:r>
            <a:r>
              <a:rPr lang="en-US" b="1" baseline="30000" dirty="0"/>
              <a:t>1</a:t>
            </a:r>
            <a:r>
              <a:rPr lang="en-US" b="1" dirty="0"/>
              <a:t>H → </a:t>
            </a:r>
            <a:r>
              <a:rPr lang="en-US" b="1" baseline="30000" dirty="0"/>
              <a:t>3</a:t>
            </a:r>
            <a:r>
              <a:rPr lang="el-GR" b="1" dirty="0"/>
              <a:t>Η</a:t>
            </a:r>
            <a:r>
              <a:rPr lang="en-US" b="1" dirty="0"/>
              <a:t>e + </a:t>
            </a:r>
            <a:r>
              <a:rPr lang="el-GR" b="1" dirty="0"/>
              <a:t>γ</a:t>
            </a:r>
            <a:endParaRPr lang="el-GR" dirty="0"/>
          </a:p>
        </p:txBody>
      </p:sp>
      <p:sp>
        <p:nvSpPr>
          <p:cNvPr id="10" name="Rectangle 9"/>
          <p:cNvSpPr/>
          <p:nvPr/>
        </p:nvSpPr>
        <p:spPr>
          <a:xfrm>
            <a:off x="1768853" y="5714558"/>
            <a:ext cx="3002745" cy="369332"/>
          </a:xfrm>
          <a:prstGeom prst="rect">
            <a:avLst/>
          </a:prstGeom>
        </p:spPr>
        <p:txBody>
          <a:bodyPr wrap="none">
            <a:spAutoFit/>
          </a:bodyPr>
          <a:lstStyle/>
          <a:p>
            <a:r>
              <a:rPr lang="en-US" b="1" baseline="30000" dirty="0"/>
              <a:t>3</a:t>
            </a:r>
            <a:r>
              <a:rPr lang="en-US" b="1" dirty="0"/>
              <a:t>He + </a:t>
            </a:r>
            <a:r>
              <a:rPr lang="en-US" b="1" baseline="30000" dirty="0"/>
              <a:t>3</a:t>
            </a:r>
            <a:r>
              <a:rPr lang="en-US" b="1" dirty="0"/>
              <a:t>He → </a:t>
            </a:r>
            <a:r>
              <a:rPr lang="en-US" b="1" baseline="30000" dirty="0"/>
              <a:t>4</a:t>
            </a:r>
            <a:r>
              <a:rPr lang="en-US" b="1" dirty="0"/>
              <a:t>Ηe + </a:t>
            </a:r>
            <a:r>
              <a:rPr lang="en-US" b="1" baseline="30000" dirty="0"/>
              <a:t>1</a:t>
            </a:r>
            <a:r>
              <a:rPr lang="en-US" b="1" dirty="0"/>
              <a:t>Η + </a:t>
            </a:r>
            <a:r>
              <a:rPr lang="en-US" b="1" baseline="30000" dirty="0"/>
              <a:t>1</a:t>
            </a:r>
            <a:r>
              <a:rPr lang="en-US" b="1" dirty="0"/>
              <a:t>Η</a:t>
            </a:r>
            <a:endParaRPr lang="el-GR" dirty="0"/>
          </a:p>
        </p:txBody>
      </p:sp>
      <p:sp>
        <p:nvSpPr>
          <p:cNvPr id="11" name="AutoShape 4" descr="Αποτέλεσμα εικόνας για sun radiation spect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3" name="TextBox 12"/>
          <p:cNvSpPr txBox="1"/>
          <p:nvPr/>
        </p:nvSpPr>
        <p:spPr>
          <a:xfrm>
            <a:off x="6115515" y="5236165"/>
            <a:ext cx="4940438" cy="1754326"/>
          </a:xfrm>
          <a:prstGeom prst="rect">
            <a:avLst/>
          </a:prstGeom>
          <a:noFill/>
        </p:spPr>
        <p:txBody>
          <a:bodyPr wrap="square" rtlCol="0">
            <a:spAutoFit/>
          </a:bodyPr>
          <a:lstStyle/>
          <a:p>
            <a:r>
              <a:rPr lang="el-GR" dirty="0"/>
              <a:t>Ακτίνες Χ</a:t>
            </a:r>
            <a:r>
              <a:rPr lang="en-US" dirty="0"/>
              <a:t>  </a:t>
            </a:r>
            <a:r>
              <a:rPr lang="en-US" dirty="0">
                <a:solidFill>
                  <a:srgbClr val="FF0000"/>
                </a:solidFill>
              </a:rPr>
              <a:t>0,01-10nm</a:t>
            </a:r>
            <a:endParaRPr lang="el-GR" dirty="0">
              <a:solidFill>
                <a:srgbClr val="FF0000"/>
              </a:solidFill>
            </a:endParaRPr>
          </a:p>
          <a:p>
            <a:r>
              <a:rPr lang="el-GR" dirty="0"/>
              <a:t>Υπεριώδη ακτινοβολία </a:t>
            </a:r>
            <a:r>
              <a:rPr lang="en-US" dirty="0"/>
              <a:t>(UV) </a:t>
            </a:r>
            <a:r>
              <a:rPr lang="en-US" dirty="0">
                <a:solidFill>
                  <a:srgbClr val="FF0000"/>
                </a:solidFill>
              </a:rPr>
              <a:t>10-400nm</a:t>
            </a:r>
            <a:endParaRPr lang="en-US" dirty="0"/>
          </a:p>
          <a:p>
            <a:r>
              <a:rPr lang="el-GR" dirty="0"/>
              <a:t>Ορατή ακτινοβολία </a:t>
            </a:r>
            <a:r>
              <a:rPr lang="en-US" dirty="0"/>
              <a:t>(Vis) </a:t>
            </a:r>
            <a:r>
              <a:rPr lang="en-US" dirty="0">
                <a:solidFill>
                  <a:srgbClr val="FF0000"/>
                </a:solidFill>
              </a:rPr>
              <a:t>400-700nm</a:t>
            </a:r>
            <a:endParaRPr lang="en-US" dirty="0"/>
          </a:p>
          <a:p>
            <a:r>
              <a:rPr lang="el-GR" dirty="0"/>
              <a:t>Υπέρυθρη ακτινοβολία</a:t>
            </a:r>
            <a:r>
              <a:rPr lang="en-US" dirty="0"/>
              <a:t> (IR) </a:t>
            </a:r>
            <a:r>
              <a:rPr lang="en-US" dirty="0">
                <a:solidFill>
                  <a:srgbClr val="FF0000"/>
                </a:solidFill>
              </a:rPr>
              <a:t>700nm-1mm</a:t>
            </a:r>
            <a:endParaRPr lang="en-US" dirty="0"/>
          </a:p>
          <a:p>
            <a:r>
              <a:rPr lang="el-GR" dirty="0" err="1"/>
              <a:t>Ραδιοκύμματα</a:t>
            </a:r>
            <a:r>
              <a:rPr lang="en-US" dirty="0"/>
              <a:t> </a:t>
            </a:r>
            <a:r>
              <a:rPr lang="en-US" dirty="0">
                <a:solidFill>
                  <a:srgbClr val="FF0000"/>
                </a:solidFill>
              </a:rPr>
              <a:t> &gt;1mm</a:t>
            </a:r>
            <a:endParaRPr lang="en-US" dirty="0"/>
          </a:p>
          <a:p>
            <a:endParaRPr lang="el-GR" dirty="0"/>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454" y="1004121"/>
            <a:ext cx="5726115" cy="423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descr="Αποτέλεσμα εικόνας για sun source of p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853" y="1630817"/>
            <a:ext cx="2609320" cy="26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41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851" y="2030565"/>
            <a:ext cx="5149702" cy="3416320"/>
          </a:xfrm>
          <a:prstGeom prst="rect">
            <a:avLst/>
          </a:prstGeom>
        </p:spPr>
        <p:txBody>
          <a:bodyPr wrap="square">
            <a:spAutoFit/>
          </a:bodyPr>
          <a:lstStyle/>
          <a:p>
            <a:pPr>
              <a:defRPr/>
            </a:pPr>
            <a:r>
              <a:rPr lang="el-GR" b="1" dirty="0">
                <a:solidFill>
                  <a:srgbClr val="00B0F0"/>
                </a:solidFill>
              </a:rPr>
              <a:t>Πλεονεκτήματα</a:t>
            </a:r>
          </a:p>
          <a:p>
            <a:pPr indent="182563">
              <a:buFont typeface="Arial" pitchFamily="34" charset="0"/>
              <a:buChar char="•"/>
              <a:defRPr/>
            </a:pPr>
            <a:r>
              <a:rPr lang="el-GR" dirty="0"/>
              <a:t>Χαμηλό κόστος</a:t>
            </a:r>
            <a:endParaRPr lang="en-US" dirty="0"/>
          </a:p>
          <a:p>
            <a:pPr indent="182563">
              <a:buFont typeface="Arial" pitchFamily="34" charset="0"/>
              <a:buChar char="•"/>
              <a:defRPr/>
            </a:pPr>
            <a:r>
              <a:rPr lang="el-GR" dirty="0"/>
              <a:t>Φιλική στο περιβάλλον</a:t>
            </a:r>
            <a:endParaRPr lang="en-US" dirty="0"/>
          </a:p>
          <a:p>
            <a:pPr indent="182563">
              <a:buFont typeface="Arial" pitchFamily="34" charset="0"/>
              <a:buChar char="•"/>
              <a:defRPr/>
            </a:pPr>
            <a:r>
              <a:rPr lang="el-GR" dirty="0"/>
              <a:t>Χωρίς απαιτήσεις πιέσεως ή θερμοκρασίας</a:t>
            </a:r>
            <a:endParaRPr lang="en-US" dirty="0"/>
          </a:p>
          <a:p>
            <a:pPr indent="182563">
              <a:buFont typeface="Arial" pitchFamily="34" charset="0"/>
              <a:buChar char="•"/>
              <a:defRPr/>
            </a:pPr>
            <a:r>
              <a:rPr lang="el-GR" dirty="0"/>
              <a:t>Τελικό προϊόν </a:t>
            </a:r>
            <a:r>
              <a:rPr lang="en-US" dirty="0"/>
              <a:t>H</a:t>
            </a:r>
            <a:r>
              <a:rPr lang="en-US" baseline="-25000" dirty="0"/>
              <a:t>2</a:t>
            </a:r>
            <a:r>
              <a:rPr lang="en-US" dirty="0"/>
              <a:t>O </a:t>
            </a:r>
            <a:r>
              <a:rPr lang="el-GR" dirty="0"/>
              <a:t>και </a:t>
            </a:r>
            <a:r>
              <a:rPr lang="en-US" dirty="0"/>
              <a:t>CO</a:t>
            </a:r>
            <a:r>
              <a:rPr lang="en-US" baseline="-25000" dirty="0"/>
              <a:t>2</a:t>
            </a:r>
            <a:endParaRPr lang="en-US" dirty="0"/>
          </a:p>
          <a:p>
            <a:pPr indent="182563">
              <a:buFont typeface="Arial" pitchFamily="34" charset="0"/>
              <a:buChar char="•"/>
              <a:defRPr/>
            </a:pPr>
            <a:r>
              <a:rPr lang="el-GR" dirty="0"/>
              <a:t>Βιώσιμη και αυτόνομη ενεργειακά </a:t>
            </a:r>
            <a:endParaRPr lang="en-US" dirty="0"/>
          </a:p>
          <a:p>
            <a:pPr indent="182563">
              <a:buFont typeface="Arial" pitchFamily="34" charset="0"/>
              <a:buChar char="•"/>
              <a:defRPr/>
            </a:pPr>
            <a:r>
              <a:rPr lang="el-GR" dirty="0"/>
              <a:t>Μηδενικά κατάλοιπα.</a:t>
            </a:r>
          </a:p>
          <a:p>
            <a:pPr indent="182563">
              <a:buFont typeface="Arial" pitchFamily="34" charset="0"/>
              <a:buChar char="•"/>
              <a:defRPr/>
            </a:pPr>
            <a:r>
              <a:rPr lang="el-GR" dirty="0"/>
              <a:t>Εφαρμογή για μικρές ποσότητες.</a:t>
            </a:r>
          </a:p>
          <a:p>
            <a:pPr indent="182563">
              <a:buFont typeface="Arial" pitchFamily="34" charset="0"/>
              <a:buChar char="•"/>
              <a:defRPr/>
            </a:pPr>
            <a:endParaRPr lang="el-GR" dirty="0"/>
          </a:p>
          <a:p>
            <a:pPr>
              <a:defRPr/>
            </a:pPr>
            <a:r>
              <a:rPr lang="el-GR" b="1" dirty="0">
                <a:solidFill>
                  <a:srgbClr val="FF0000"/>
                </a:solidFill>
              </a:rPr>
              <a:t>Μειονεκτήματα</a:t>
            </a:r>
            <a:r>
              <a:rPr lang="el-GR" dirty="0"/>
              <a:t>,</a:t>
            </a:r>
          </a:p>
          <a:p>
            <a:pPr indent="182563">
              <a:buFont typeface="Arial" pitchFamily="34" charset="0"/>
              <a:buChar char="•"/>
              <a:defRPr/>
            </a:pPr>
            <a:r>
              <a:rPr lang="el-GR" dirty="0"/>
              <a:t>Επεξεργασία  μικρών ποσοτήτων</a:t>
            </a:r>
          </a:p>
          <a:p>
            <a:pPr indent="182563">
              <a:buFont typeface="Arial" pitchFamily="34" charset="0"/>
              <a:buChar char="•"/>
              <a:defRPr/>
            </a:pPr>
            <a:r>
              <a:rPr lang="el-GR" dirty="0"/>
              <a:t>Εξάρτηση από καιρικές συνθήκες </a:t>
            </a:r>
            <a:endParaRPr lang="en-US" dirty="0"/>
          </a:p>
        </p:txBody>
      </p:sp>
      <p:pic>
        <p:nvPicPr>
          <p:cNvPr id="3" name="Picture 36"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904" y="2900362"/>
            <a:ext cx="381000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8" descr="Αποτέλεσμα εικόνας για σολαρ decontam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7379" y="1947237"/>
            <a:ext cx="4083050" cy="768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7356" y="500836"/>
            <a:ext cx="9583073"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Καθαρισμός νερού με </a:t>
            </a:r>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φωτοκατάλυση</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175145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223" y="775548"/>
            <a:ext cx="6665971" cy="598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5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70" y="2616732"/>
            <a:ext cx="5564238" cy="295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7356" y="500836"/>
            <a:ext cx="9336210"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Καθαρισμός αέρα με φωτοκατάλυση</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2" name="Picture 1"/>
          <p:cNvPicPr>
            <a:picLocks noChangeAspect="1"/>
          </p:cNvPicPr>
          <p:nvPr/>
        </p:nvPicPr>
        <p:blipFill>
          <a:blip r:embed="rId3"/>
          <a:stretch>
            <a:fillRect/>
          </a:stretch>
        </p:blipFill>
        <p:spPr>
          <a:xfrm>
            <a:off x="6736136" y="2275355"/>
            <a:ext cx="4922464" cy="3830572"/>
          </a:xfrm>
          <a:prstGeom prst="rect">
            <a:avLst/>
          </a:prstGeom>
        </p:spPr>
      </p:pic>
    </p:spTree>
    <p:extLst>
      <p:ext uri="{BB962C8B-B14F-4D97-AF65-F5344CB8AC3E}">
        <p14:creationId xmlns:p14="http://schemas.microsoft.com/office/powerpoint/2010/main" val="4235308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l-GR"/>
          </a:p>
        </p:txBody>
      </p:sp>
      <p:pic>
        <p:nvPicPr>
          <p:cNvPr id="5"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61" y="1225249"/>
            <a:ext cx="8178310" cy="60461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97356" y="500836"/>
            <a:ext cx="9336210"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Καθαρισμός αέρα με φωτοκατάλυση</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3195919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596" y="1317091"/>
            <a:ext cx="10141528" cy="3567130"/>
          </a:xfrm>
          <a:prstGeom prst="rect">
            <a:avLst/>
          </a:prstGeom>
        </p:spPr>
        <p:txBody>
          <a:bodyPr wrap="square">
            <a:spAutoFit/>
          </a:bodyPr>
          <a:lstStyle/>
          <a:p>
            <a:pPr algn="ctr">
              <a:lnSpc>
                <a:spcPct val="115000"/>
              </a:lnSpc>
              <a:spcAft>
                <a:spcPts val="0"/>
              </a:spcAft>
            </a:pPr>
            <a:r>
              <a:rPr lang="el-GR"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ΕΥΧΑΡΙΣΤΙΕΣ</a:t>
            </a:r>
            <a:endParaRPr lang="en-GB"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Η έρευνα χρηματοδοτήθηκε από το πρόγραμμα του </a:t>
            </a:r>
            <a:r>
              <a:rPr lang="en-US"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ERANET</a:t>
            </a: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a:t>
            </a:r>
            <a:r>
              <a:rPr lang="en-US"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MED</a:t>
            </a: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a:t>
            </a:r>
            <a:r>
              <a:rPr lang="en-US"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ENERG</a:t>
            </a: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-11-132 “</a:t>
            </a:r>
            <a:r>
              <a:rPr lang="en-US"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HYDROSOL</a:t>
            </a: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 μέσω της Ελληνικής Γενικής Γραμματείας Έρευνας και Τεχνολογίας (</a:t>
            </a:r>
            <a:r>
              <a:rPr lang="en-US"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MIS</a:t>
            </a: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Τ3ΕΡΑ-00029), της Πράξης Επιχορήγησης Ελληνικών φορέων που συμμετείχαν επιτυχώς σε Κοινές Προκηρύξεις Υποβολής Προτάσεων των Ευρωπαϊκών Δικτύων ERA NETS» και κωδικό Τ3ΕΡΑ-00029 χρηματοδοτούμενο από το εκτελεστικό πρόγραμμα «Ανταγωνιστικότητα, Επιχειρηματικότητα και Καινοτομία» (</a:t>
            </a:r>
            <a:r>
              <a:rPr lang="en-US"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NSRF</a:t>
            </a:r>
            <a:r>
              <a:rPr lang="el-GR" dirty="0">
                <a:solidFill>
                  <a:srgbClr val="FF0000"/>
                </a:solidFill>
                <a:latin typeface="Calibri" panose="020F0502020204030204" pitchFamily="34" charset="0"/>
                <a:ea typeface="Times New Roman" panose="02020603050405020304" pitchFamily="18" charset="0"/>
                <a:cs typeface="Bookman Old Style" panose="02050604050505020204" pitchFamily="18" charset="0"/>
              </a:rPr>
              <a:t> 2014-2020) και συγχρηματοδοτούμενο από την Ελλάδα και την Ευρωπαϊκή Ένωση (Κεφάλαιο Ανάπτυξης Ευρωπαϊκής Περιφέρειας). </a:t>
            </a:r>
            <a:r>
              <a:rPr lang="el-G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2000" dirty="0">
              <a:solidFill>
                <a:srgbClr val="FF0000"/>
              </a:solidFill>
              <a:effectLst/>
              <a:latin typeface="Bookman Old Style" panose="02050604050505020204" pitchFamily="18" charset="0"/>
              <a:ea typeface="Times New Roman" panose="02020603050405020304" pitchFamily="18" charset="0"/>
              <a:cs typeface="Bookman Old Style" panose="02050604050505020204" pitchFamily="18" charset="0"/>
            </a:endParaRPr>
          </a:p>
        </p:txBody>
      </p:sp>
      <p:pic>
        <p:nvPicPr>
          <p:cNvPr id="3" name="Picture 2" descr="C:\Users\rcdtsa\AppData\Local\Temp\7zO4DE15542\ΠΛΑΙΣΙΟ_ΕΤΠΑ.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1179" y="5159780"/>
            <a:ext cx="4890135" cy="1043940"/>
          </a:xfrm>
          <a:prstGeom prst="rect">
            <a:avLst/>
          </a:prstGeom>
          <a:noFill/>
          <a:ln>
            <a:noFill/>
          </a:ln>
        </p:spPr>
      </p:pic>
    </p:spTree>
    <p:extLst>
      <p:ext uri="{BB962C8B-B14F-4D97-AF65-F5344CB8AC3E}">
        <p14:creationId xmlns:p14="http://schemas.microsoft.com/office/powerpoint/2010/main" val="1281622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4391025" y="3083195"/>
            <a:ext cx="3409950" cy="3390900"/>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2265544" y="1323131"/>
            <a:ext cx="8300670"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Ευχαριστώ για την προσοχή σας</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33717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l-GR"/>
          </a:p>
        </p:txBody>
      </p:sp>
      <p:sp>
        <p:nvSpPr>
          <p:cNvPr id="6" name="Rectangle 5"/>
          <p:cNvSpPr/>
          <p:nvPr/>
        </p:nvSpPr>
        <p:spPr>
          <a:xfrm>
            <a:off x="2502146" y="466053"/>
            <a:ext cx="6809878"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Ηλιακή ακτινοβολία</a:t>
            </a:r>
            <a:r>
              <a:rPr lang="en-US"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 </a:t>
            </a: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στη γη</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4100" name="Picture 4"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684" y="1265478"/>
            <a:ext cx="8857796" cy="523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8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023" y="201392"/>
            <a:ext cx="4411785" cy="707886"/>
          </a:xfrm>
          <a:prstGeom prst="rect">
            <a:avLst/>
          </a:prstGeom>
        </p:spPr>
        <p:txBody>
          <a:bodyPr wrap="none">
            <a:spAutoFit/>
          </a:bodyPr>
          <a:lstStyle/>
          <a:p>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Ηλιος</a:t>
            </a: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 πηγή ζωής</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
        <p:nvSpPr>
          <p:cNvPr id="2" name="AutoShape 2" descr="Αποτέλεσμα εικόνας για φωτοσύνθεση"/>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1" name="Picture 5" descr="Αποτέλεσμα εικόνας για φωτοσύνθε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556" y="1575964"/>
            <a:ext cx="6219825" cy="3286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58686" y="5385965"/>
            <a:ext cx="2183201" cy="1200329"/>
          </a:xfrm>
          <a:prstGeom prst="rect">
            <a:avLst/>
          </a:prstGeom>
          <a:noFill/>
        </p:spPr>
        <p:txBody>
          <a:bodyPr wrap="square" rtlCol="0">
            <a:spAutoFit/>
          </a:bodyPr>
          <a:lstStyle/>
          <a:p>
            <a:pPr marL="285750" indent="-285750">
              <a:buFont typeface="Arial" panose="020B0604020202020204" pitchFamily="34" charset="0"/>
              <a:buChar char="•"/>
            </a:pPr>
            <a:r>
              <a:rPr lang="el-GR" dirty="0"/>
              <a:t>Πετρέλαιο</a:t>
            </a:r>
          </a:p>
          <a:p>
            <a:pPr marL="285750" indent="-285750">
              <a:buFont typeface="Arial" panose="020B0604020202020204" pitchFamily="34" charset="0"/>
              <a:buChar char="•"/>
            </a:pPr>
            <a:r>
              <a:rPr lang="el-GR" dirty="0"/>
              <a:t>Κάρβουνο </a:t>
            </a:r>
          </a:p>
          <a:p>
            <a:pPr marL="285750" indent="-285750">
              <a:buFont typeface="Arial" panose="020B0604020202020204" pitchFamily="34" charset="0"/>
              <a:buChar char="•"/>
            </a:pPr>
            <a:r>
              <a:rPr lang="el-GR" dirty="0"/>
              <a:t>Φυσικό αέριο</a:t>
            </a:r>
          </a:p>
          <a:p>
            <a:pPr marL="285750" indent="-285750">
              <a:buFont typeface="Arial" panose="020B0604020202020204" pitchFamily="34" charset="0"/>
              <a:buChar char="•"/>
            </a:pPr>
            <a:r>
              <a:rPr lang="el-GR" dirty="0" err="1"/>
              <a:t>Κ.λ.π</a:t>
            </a:r>
            <a:r>
              <a:rPr lang="el-GR" dirty="0"/>
              <a:t>.</a:t>
            </a:r>
          </a:p>
        </p:txBody>
      </p:sp>
      <p:pic>
        <p:nvPicPr>
          <p:cNvPr id="4103" name="Picture 7" descr="Αποτέλεσμα εικόνας για ηλι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5735" y="5297958"/>
            <a:ext cx="1496024" cy="1376342"/>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9751" y="1052090"/>
            <a:ext cx="4038600"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4274288" y="5986130"/>
            <a:ext cx="2349796" cy="372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23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l-GR"/>
          </a:p>
        </p:txBody>
      </p:sp>
      <p:pic>
        <p:nvPicPr>
          <p:cNvPr id="13314" name="Picture 2" descr="Αποτέλεσμα εικόνας για ηλιακοσ θερμοσιφωνα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845" y="1347463"/>
            <a:ext cx="4113788" cy="230372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Αποτέλεσμα εικόνας για ηλιακοσ θερμοσιφωνα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255" y="3918062"/>
            <a:ext cx="4113788" cy="27425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Αποτέλεσμα εικόνας για ηλιακοσ φουρνο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2627" y="1592012"/>
            <a:ext cx="4288835" cy="270625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Αποτέλεσμα εικόνας για ηλιακοσ φουρνο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6906" y="4437867"/>
            <a:ext cx="2800276" cy="22227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711064" y="434459"/>
            <a:ext cx="4642618"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Ηλιακή Θέρμανση</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spTree>
    <p:extLst>
      <p:ext uri="{BB962C8B-B14F-4D97-AF65-F5344CB8AC3E}">
        <p14:creationId xmlns:p14="http://schemas.microsoft.com/office/powerpoint/2010/main" val="191483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15589" y="567809"/>
            <a:ext cx="8901796" cy="707886"/>
          </a:xfrm>
          <a:prstGeom prst="rect">
            <a:avLst/>
          </a:prstGeom>
        </p:spPr>
        <p:txBody>
          <a:bodyPr wrap="none">
            <a:spAutoFit/>
          </a:bodyPr>
          <a:lstStyle/>
          <a:p>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Φωτοβολαταικά</a:t>
            </a: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 Αρχή </a:t>
            </a:r>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λειτουργείας</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093" y="2511974"/>
            <a:ext cx="3388814" cy="2440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7" descr="Αποτέλεσμα εικόνας για ημιαγωγοί"/>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9" descr="Αποτέλεσμα εικόνας για ημιαγωγοί"/>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11" descr="Αποτέλεσμα εικόνας για ημιαγωγοί"/>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13" descr="Αποτέλεσμα εικόνας για ημιαγωγοί"/>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513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3" y="4124325"/>
            <a:ext cx="654416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069" y="5120538"/>
            <a:ext cx="3186838" cy="1929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1233934"/>
            <a:ext cx="4333694" cy="1233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5153023" y="1723697"/>
            <a:ext cx="2124075" cy="1952625"/>
          </a:xfrm>
          <a:prstGeom prst="rect">
            <a:avLst/>
          </a:prstGeom>
        </p:spPr>
      </p:pic>
      <p:pic>
        <p:nvPicPr>
          <p:cNvPr id="10" name="Picture 9"/>
          <p:cNvPicPr>
            <a:picLocks noChangeAspect="1"/>
          </p:cNvPicPr>
          <p:nvPr/>
        </p:nvPicPr>
        <p:blipFill>
          <a:blip r:embed="rId7"/>
          <a:stretch>
            <a:fillRect/>
          </a:stretch>
        </p:blipFill>
        <p:spPr>
          <a:xfrm>
            <a:off x="7544611" y="1790371"/>
            <a:ext cx="2105025" cy="1819275"/>
          </a:xfrm>
          <a:prstGeom prst="rect">
            <a:avLst/>
          </a:prstGeom>
        </p:spPr>
      </p:pic>
      <p:pic>
        <p:nvPicPr>
          <p:cNvPr id="11" name="Picture 10"/>
          <p:cNvPicPr>
            <a:picLocks noChangeAspect="1"/>
          </p:cNvPicPr>
          <p:nvPr/>
        </p:nvPicPr>
        <p:blipFill>
          <a:blip r:embed="rId8"/>
          <a:stretch>
            <a:fillRect/>
          </a:stretch>
        </p:blipFill>
        <p:spPr>
          <a:xfrm>
            <a:off x="9799456" y="1790370"/>
            <a:ext cx="2181225" cy="1819275"/>
          </a:xfrm>
          <a:prstGeom prst="rect">
            <a:avLst/>
          </a:prstGeom>
        </p:spPr>
      </p:pic>
    </p:spTree>
    <p:extLst>
      <p:ext uri="{BB962C8B-B14F-4D97-AF65-F5344CB8AC3E}">
        <p14:creationId xmlns:p14="http://schemas.microsoft.com/office/powerpoint/2010/main" val="167086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68264" y="250418"/>
            <a:ext cx="4200189" cy="707886"/>
          </a:xfrm>
          <a:prstGeom prst="rect">
            <a:avLst/>
          </a:prstGeom>
        </p:spPr>
        <p:txBody>
          <a:bodyPr wrap="none">
            <a:spAutoFit/>
          </a:bodyPr>
          <a:lstStyle/>
          <a:p>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Φωτοβολαταικά</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4098" name="Picture 2"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775" y="2024062"/>
            <a:ext cx="5441950" cy="40814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ποτέλεσμα εικόνας για photovolta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958304"/>
            <a:ext cx="4339382" cy="288766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Σχετική εικόν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1500" y="3845967"/>
            <a:ext cx="2578100" cy="288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022" y="1223962"/>
            <a:ext cx="4578350" cy="307894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339464" y="272236"/>
            <a:ext cx="6853158" cy="707886"/>
          </a:xfrm>
          <a:prstGeom prst="rect">
            <a:avLst/>
          </a:prstGeom>
        </p:spPr>
        <p:txBody>
          <a:bodyPr wrap="none">
            <a:spAutoFit/>
          </a:bodyPr>
          <a:lstStyle/>
          <a:p>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Ευλύγιστα </a:t>
            </a:r>
            <a:r>
              <a:rPr lang="el-GR" sz="4000" b="1" dirty="0" err="1">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Φωτοβολαταικά</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3" y="980122"/>
            <a:ext cx="4824412" cy="3613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descr="Σχετική εικόν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464" y="4685214"/>
            <a:ext cx="2768009" cy="233930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Αποτέλεσμα εικόνας για flexible photovoltaics applica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2547" y="4462921"/>
            <a:ext cx="3035300" cy="229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7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6734" y="366366"/>
            <a:ext cx="8098692" cy="707886"/>
          </a:xfrm>
          <a:prstGeom prst="rect">
            <a:avLst/>
          </a:prstGeom>
        </p:spPr>
        <p:txBody>
          <a:bodyPr wrap="none">
            <a:spAutoFit/>
          </a:bodyPr>
          <a:lstStyle/>
          <a:p>
            <a:r>
              <a:rPr lang="en-US"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A</a:t>
            </a:r>
            <a:r>
              <a:rPr lang="el-GR" sz="4000" b="1" dirty="0">
                <a:ln w="17780" cmpd="sng">
                  <a:solidFill>
                    <a:schemeClr val="accent1">
                      <a:tint val="3000"/>
                    </a:schemeClr>
                  </a:solidFill>
                  <a:prstDash val="solid"/>
                  <a:miter lim="800000"/>
                </a:ln>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rPr>
              <a:t>ποθήκευση Ηλιακής Εμέργειας</a:t>
            </a:r>
            <a:endParaRPr lang="el-GR" sz="4000" dirty="0">
              <a:solidFill>
                <a:srgbClr val="FF0000"/>
              </a:solidFill>
              <a:effectLst>
                <a:glow rad="101600">
                  <a:schemeClr val="accent2">
                    <a:satMod val="175000"/>
                    <a:alpha val="40000"/>
                  </a:schemeClr>
                </a:glow>
                <a:outerShdw blurRad="266700" dist="50800" dir="5400000" sx="99000" sy="99000" algn="ctr" rotWithShape="0">
                  <a:srgbClr val="000000">
                    <a:alpha val="89000"/>
                  </a:srgbClr>
                </a:outerShdw>
              </a:effectLst>
            </a:endParaRPr>
          </a:p>
        </p:txBody>
      </p:sp>
      <p:pic>
        <p:nvPicPr>
          <p:cNvPr id="5" name="Picture 4"/>
          <p:cNvPicPr>
            <a:picLocks noChangeAspect="1"/>
          </p:cNvPicPr>
          <p:nvPr/>
        </p:nvPicPr>
        <p:blipFill>
          <a:blip r:embed="rId2"/>
          <a:stretch>
            <a:fillRect/>
          </a:stretch>
        </p:blipFill>
        <p:spPr>
          <a:xfrm>
            <a:off x="879300" y="1658745"/>
            <a:ext cx="4695825" cy="5267325"/>
          </a:xfrm>
          <a:prstGeom prst="rect">
            <a:avLst/>
          </a:prstGeom>
        </p:spPr>
      </p:pic>
      <p:pic>
        <p:nvPicPr>
          <p:cNvPr id="6148" name="Picture 4" descr="Αποτέλεσμα εικόνας για photocataly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181" y="1898769"/>
            <a:ext cx="5298385" cy="428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7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6434</TotalTime>
  <Words>654</Words>
  <Application>Microsoft Office PowerPoint</Application>
  <PresentationFormat>Widescreen</PresentationFormat>
  <Paragraphs>109</Paragraphs>
  <Slides>25</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Arial</vt:lpstr>
      <vt:lpstr>Bookman Old Style</vt:lpstr>
      <vt:lpstr>Calibri</vt:lpstr>
      <vt:lpstr>Century Gothic</vt:lpstr>
      <vt:lpstr>Wingdings 3</vt:lpstr>
      <vt:lpstr>Wisp</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PETROPOULOU</dc:creator>
  <cp:lastModifiedBy>George Researcher</cp:lastModifiedBy>
  <cp:revision>88</cp:revision>
  <cp:lastPrinted>2019-06-25T11:17:53Z</cp:lastPrinted>
  <dcterms:created xsi:type="dcterms:W3CDTF">2017-09-07T11:27:58Z</dcterms:created>
  <dcterms:modified xsi:type="dcterms:W3CDTF">2019-09-06T08:43:27Z</dcterms:modified>
</cp:coreProperties>
</file>